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980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slide" Target="../slides/slide11.xml"/><Relationship Id="rId13" Type="http://schemas.openxmlformats.org/officeDocument/2006/relationships/slide" Target="../slides/slide20.xml"/><Relationship Id="rId18" Type="http://schemas.openxmlformats.org/officeDocument/2006/relationships/slide" Target="../slides/slide27.xml"/><Relationship Id="rId3" Type="http://schemas.openxmlformats.org/officeDocument/2006/relationships/slide" Target="../slides/slide5.xml"/><Relationship Id="rId21" Type="http://schemas.openxmlformats.org/officeDocument/2006/relationships/slide" Target="../slides/slide33.xml"/><Relationship Id="rId7" Type="http://schemas.openxmlformats.org/officeDocument/2006/relationships/slide" Target="../slides/slide10.xml"/><Relationship Id="rId12" Type="http://schemas.openxmlformats.org/officeDocument/2006/relationships/slide" Target="../slides/slide18.xml"/><Relationship Id="rId17" Type="http://schemas.openxmlformats.org/officeDocument/2006/relationships/slide" Target="../slides/slide25.xml"/><Relationship Id="rId2" Type="http://schemas.openxmlformats.org/officeDocument/2006/relationships/image" Target="../media/image6.png"/><Relationship Id="rId16" Type="http://schemas.openxmlformats.org/officeDocument/2006/relationships/slide" Target="../slides/slide24.xml"/><Relationship Id="rId20"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6.xml"/><Relationship Id="rId5" Type="http://schemas.openxmlformats.org/officeDocument/2006/relationships/slide" Target="../slides/slide6.xml"/><Relationship Id="rId15" Type="http://schemas.openxmlformats.org/officeDocument/2006/relationships/slide" Target="../slides/slide23.xml"/><Relationship Id="rId10" Type="http://schemas.openxmlformats.org/officeDocument/2006/relationships/slide" Target="../slides/slide15.xml"/><Relationship Id="rId19" Type="http://schemas.openxmlformats.org/officeDocument/2006/relationships/slide" Target="../slides/slide29.xml"/><Relationship Id="rId4" Type="http://schemas.openxmlformats.org/officeDocument/2006/relationships/image" Target="../media/image7.png"/><Relationship Id="rId9" Type="http://schemas.openxmlformats.org/officeDocument/2006/relationships/slide" Target="../slides/slide13.xml"/><Relationship Id="rId14" Type="http://schemas.openxmlformats.org/officeDocument/2006/relationships/slide" Target="../slides/slide22.xml"/><Relationship Id="rId22" Type="http://schemas.openxmlformats.org/officeDocument/2006/relationships/slide" Target="../slides/slide3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mc=目录配置1#f7b2451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336024" y="73152"/>
            <a:ext cx="2286000" cy="484632"/>
          </a:xfrm>
          <a:prstGeom prst="rect">
            <a:avLst/>
          </a:prstGeom>
        </p:spPr>
      </p:pic>
      <p:sp>
        <p:nvSpPr>
          <p:cNvPr id="4" name="C_0#auto_editor_catalog_3?lid=a1b9bfc45&amp;cid=a1b9bfc45&amp;vtp=1">
            <a:hlinkClick r:id="rId5" action="ppaction://hlinksldjump"/>
          </p:cNvPr>
          <p:cNvSpPr/>
          <p:nvPr/>
        </p:nvSpPr>
        <p:spPr>
          <a:xfrm>
            <a:off x="1234440"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a:t>
            </a:r>
            <a:endParaRPr lang="en-US" sz="1200" dirty="0"/>
          </a:p>
        </p:txBody>
      </p:sp>
      <p:sp>
        <p:nvSpPr>
          <p:cNvPr id="5" name="C_0#auto_editor_catalog_3?lid=026704040&amp;cid=026704040&amp;vtp=1">
            <a:hlinkClick r:id="rId6" action="ppaction://hlinksldjump"/>
          </p:cNvPr>
          <p:cNvSpPr/>
          <p:nvPr/>
        </p:nvSpPr>
        <p:spPr>
          <a:xfrm>
            <a:off x="1773936"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a:t>
            </a:r>
            <a:endParaRPr lang="en-US" sz="1200" dirty="0"/>
          </a:p>
        </p:txBody>
      </p:sp>
      <p:sp>
        <p:nvSpPr>
          <p:cNvPr id="6" name="C_0#auto_editor_catalog_3?lid=c4be3194a&amp;cid=c4be3194a&amp;vtp=1">
            <a:hlinkClick r:id="rId7" action="ppaction://hlinksldjump"/>
          </p:cNvPr>
          <p:cNvSpPr/>
          <p:nvPr/>
        </p:nvSpPr>
        <p:spPr>
          <a:xfrm>
            <a:off x="2313432"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3</a:t>
            </a:r>
            <a:endParaRPr lang="en-US" sz="1200" dirty="0"/>
          </a:p>
        </p:txBody>
      </p:sp>
      <p:sp>
        <p:nvSpPr>
          <p:cNvPr id="7" name="C_0#auto_editor_catalog_3?lid=564775a39&amp;cid=564775a39&amp;vtp=1">
            <a:hlinkClick r:id="rId8" action="ppaction://hlinksldjump"/>
          </p:cNvPr>
          <p:cNvSpPr/>
          <p:nvPr/>
        </p:nvSpPr>
        <p:spPr>
          <a:xfrm>
            <a:off x="2852928"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4</a:t>
            </a:r>
            <a:endParaRPr lang="en-US" sz="1200" dirty="0"/>
          </a:p>
        </p:txBody>
      </p:sp>
      <p:sp>
        <p:nvSpPr>
          <p:cNvPr id="8" name="C_0#auto_editor_catalog_3?lid=c83cf4f92&amp;cid=c83cf4f92&amp;vtp=1">
            <a:hlinkClick r:id="rId9" action="ppaction://hlinksldjump"/>
          </p:cNvPr>
          <p:cNvSpPr/>
          <p:nvPr/>
        </p:nvSpPr>
        <p:spPr>
          <a:xfrm>
            <a:off x="3392424"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5</a:t>
            </a:r>
            <a:endParaRPr lang="en-US" sz="1200" dirty="0"/>
          </a:p>
        </p:txBody>
      </p:sp>
      <p:sp>
        <p:nvSpPr>
          <p:cNvPr id="9" name="C_0#auto_editor_catalog_3?lid=6f824d409&amp;cid=6f824d409&amp;vtp=1">
            <a:hlinkClick r:id="rId10" action="ppaction://hlinksldjump"/>
          </p:cNvPr>
          <p:cNvSpPr/>
          <p:nvPr/>
        </p:nvSpPr>
        <p:spPr>
          <a:xfrm>
            <a:off x="3931920"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6</a:t>
            </a:r>
            <a:endParaRPr lang="en-US" sz="1200" dirty="0"/>
          </a:p>
        </p:txBody>
      </p:sp>
      <p:sp>
        <p:nvSpPr>
          <p:cNvPr id="10" name="C_0#auto_editor_catalog_3?lid=019b2f1ac&amp;cid=019b2f1ac&amp;vtp=1">
            <a:hlinkClick r:id="rId11" action="ppaction://hlinksldjump"/>
          </p:cNvPr>
          <p:cNvSpPr/>
          <p:nvPr/>
        </p:nvSpPr>
        <p:spPr>
          <a:xfrm>
            <a:off x="4471416"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7</a:t>
            </a:r>
            <a:endParaRPr lang="en-US" sz="1200" dirty="0"/>
          </a:p>
        </p:txBody>
      </p:sp>
      <p:sp>
        <p:nvSpPr>
          <p:cNvPr id="11" name="C_0#auto_editor_catalog_3?lid=7f25caea5&amp;cid=7f25caea5&amp;vtp=1">
            <a:hlinkClick r:id="rId12" action="ppaction://hlinksldjump"/>
          </p:cNvPr>
          <p:cNvSpPr/>
          <p:nvPr/>
        </p:nvSpPr>
        <p:spPr>
          <a:xfrm>
            <a:off x="5010912"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8</a:t>
            </a:r>
            <a:endParaRPr lang="en-US" sz="1200" dirty="0"/>
          </a:p>
        </p:txBody>
      </p:sp>
      <p:sp>
        <p:nvSpPr>
          <p:cNvPr id="12" name="C_0#auto_editor_catalog_3?lid=13dc89998&amp;cid=13dc89998&amp;vtp=1">
            <a:hlinkClick r:id="rId13" action="ppaction://hlinksldjump"/>
          </p:cNvPr>
          <p:cNvSpPr/>
          <p:nvPr/>
        </p:nvSpPr>
        <p:spPr>
          <a:xfrm>
            <a:off x="5550408"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9</a:t>
            </a:r>
            <a:endParaRPr lang="en-US" sz="1200" dirty="0"/>
          </a:p>
        </p:txBody>
      </p:sp>
      <p:sp>
        <p:nvSpPr>
          <p:cNvPr id="13" name="C_0#auto_editor_catalog_3?lid=223924487&amp;cid=223924487&amp;vtp=1">
            <a:hlinkClick r:id="rId14" action="ppaction://hlinksldjump"/>
          </p:cNvPr>
          <p:cNvSpPr/>
          <p:nvPr/>
        </p:nvSpPr>
        <p:spPr>
          <a:xfrm>
            <a:off x="6089904"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10</a:t>
            </a:r>
            <a:endParaRPr lang="en-US" sz="1200" dirty="0"/>
          </a:p>
        </p:txBody>
      </p:sp>
      <p:sp>
        <p:nvSpPr>
          <p:cNvPr id="14" name="C_0#auto_editor_catalog_3?lid=a0cc2513e&amp;cid=a0cc2513e&amp;vtp=1">
            <a:hlinkClick r:id="rId15" action="ppaction://hlinksldjump"/>
          </p:cNvPr>
          <p:cNvSpPr/>
          <p:nvPr/>
        </p:nvSpPr>
        <p:spPr>
          <a:xfrm>
            <a:off x="6629400"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11</a:t>
            </a:r>
            <a:endParaRPr lang="en-US" sz="1200" dirty="0"/>
          </a:p>
        </p:txBody>
      </p:sp>
      <p:sp>
        <p:nvSpPr>
          <p:cNvPr id="15" name="C_0#auto_editor_catalog_3?lid=ce9b0a041&amp;cid=ce9b0a041&amp;vtp=1">
            <a:hlinkClick r:id="rId16" action="ppaction://hlinksldjump"/>
          </p:cNvPr>
          <p:cNvSpPr/>
          <p:nvPr/>
        </p:nvSpPr>
        <p:spPr>
          <a:xfrm>
            <a:off x="7168896"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12</a:t>
            </a:r>
            <a:endParaRPr lang="en-US" sz="1200" dirty="0"/>
          </a:p>
        </p:txBody>
      </p:sp>
      <p:sp>
        <p:nvSpPr>
          <p:cNvPr id="16" name="C_0#auto_editor_catalog_3?lid=524e61109&amp;cid=524e61109&amp;vtp=1">
            <a:hlinkClick r:id="rId17" action="ppaction://hlinksldjump"/>
          </p:cNvPr>
          <p:cNvSpPr/>
          <p:nvPr/>
        </p:nvSpPr>
        <p:spPr>
          <a:xfrm>
            <a:off x="7708392"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13</a:t>
            </a:r>
            <a:endParaRPr lang="en-US" sz="1200" dirty="0"/>
          </a:p>
        </p:txBody>
      </p:sp>
      <p:sp>
        <p:nvSpPr>
          <p:cNvPr id="17" name="C_0#auto_editor_catalog_3?lid=84917e295&amp;cid=84917e295&amp;vtp=1">
            <a:hlinkClick r:id="rId18" action="ppaction://hlinksldjump"/>
          </p:cNvPr>
          <p:cNvSpPr/>
          <p:nvPr/>
        </p:nvSpPr>
        <p:spPr>
          <a:xfrm>
            <a:off x="8247888"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14</a:t>
            </a:r>
            <a:endParaRPr lang="en-US" sz="1200" dirty="0"/>
          </a:p>
        </p:txBody>
      </p:sp>
      <p:sp>
        <p:nvSpPr>
          <p:cNvPr id="18" name="C_0#auto_editor_catalog_3?lid=61c7f950a&amp;cid=61c7f950a&amp;vtp=1">
            <a:hlinkClick r:id="rId19" action="ppaction://hlinksldjump"/>
          </p:cNvPr>
          <p:cNvSpPr/>
          <p:nvPr/>
        </p:nvSpPr>
        <p:spPr>
          <a:xfrm>
            <a:off x="8796528"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15</a:t>
            </a:r>
            <a:endParaRPr lang="en-US" sz="1200" dirty="0"/>
          </a:p>
        </p:txBody>
      </p:sp>
      <p:sp>
        <p:nvSpPr>
          <p:cNvPr id="19" name="C_0#auto_editor_catalog_3?lid=5e8af87a9&amp;cid=5e8af87a9&amp;vtp=1">
            <a:hlinkClick r:id="rId20" action="ppaction://hlinksldjump"/>
          </p:cNvPr>
          <p:cNvSpPr/>
          <p:nvPr/>
        </p:nvSpPr>
        <p:spPr>
          <a:xfrm>
            <a:off x="9336024"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16</a:t>
            </a:r>
            <a:endParaRPr lang="en-US" sz="1200" dirty="0"/>
          </a:p>
        </p:txBody>
      </p:sp>
      <p:sp>
        <p:nvSpPr>
          <p:cNvPr id="20" name="C_0#auto_editor_catalog_3?lid=2478b22a1&amp;cid=2478b22a1&amp;vtp=1">
            <a:hlinkClick r:id="rId21" action="ppaction://hlinksldjump"/>
          </p:cNvPr>
          <p:cNvSpPr/>
          <p:nvPr/>
        </p:nvSpPr>
        <p:spPr>
          <a:xfrm>
            <a:off x="9875520"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17</a:t>
            </a:r>
            <a:endParaRPr lang="en-US" sz="1200" dirty="0"/>
          </a:p>
        </p:txBody>
      </p:sp>
      <p:sp>
        <p:nvSpPr>
          <p:cNvPr id="21" name="C_0#auto_editor_catalog_3?lid=8e6e65ac3&amp;cid=8e6e65ac3&amp;vtp=1">
            <a:hlinkClick r:id="rId22" action="ppaction://hlinksldjump"/>
          </p:cNvPr>
          <p:cNvSpPr/>
          <p:nvPr/>
        </p:nvSpPr>
        <p:spPr>
          <a:xfrm>
            <a:off x="10415016" y="646480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18</a:t>
            </a:r>
            <a:endParaRPr lang="en-US" sz="12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daode_fazhi#pid=66cc6a41379202f81155de74#tid=66d805226347e6000977fab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9308592" y="5221224"/>
            <a:ext cx="2386584" cy="585216"/>
          </a:xfrm>
          <a:prstGeom prst="rect">
            <a:avLst/>
          </a:prstGeom>
          <a:noFill/>
          <a:ln/>
        </p:spPr>
        <p:txBody>
          <a:bodyPr wrap="square" lIns="0" tIns="0" rIns="0" bIns="0" rtlCol="0" anchor="ctr"/>
          <a:lstStyle/>
          <a:p>
            <a:pPr algn="ctr"/>
            <a:r>
              <a:rPr lang="en-US" sz="3200" b="1" i="0" dirty="0">
                <a:solidFill>
                  <a:srgbClr val="FFFFFF"/>
                </a:solidFill>
                <a:latin typeface="微软雅黑" pitchFamily="34" charset="0"/>
                <a:ea typeface="微软雅黑" pitchFamily="34" charset="-122"/>
                <a:cs typeface="微软雅黑" pitchFamily="34" charset="-120"/>
              </a:rPr>
              <a:t>道德与法治</a:t>
            </a:r>
            <a:endParaRPr lang="en-US" sz="3200" dirty="0"/>
          </a:p>
        </p:txBody>
      </p:sp>
      <p:sp>
        <p:nvSpPr>
          <p:cNvPr id="4" name="MasterShapeName"/>
          <p:cNvSpPr/>
          <p:nvPr/>
        </p:nvSpPr>
        <p:spPr>
          <a:xfrm>
            <a:off x="8942832" y="5760720"/>
            <a:ext cx="3118104" cy="457200"/>
          </a:xfrm>
          <a:prstGeom prst="rect">
            <a:avLst/>
          </a:prstGeom>
          <a:noFill/>
          <a:ln/>
        </p:spPr>
        <p:txBody>
          <a:bodyPr wrap="square" lIns="0" tIns="0" rIns="0" bIns="0" rtlCol="0" anchor="ctr"/>
          <a:lstStyle/>
          <a:p>
            <a:pPr algn="ctr">
              <a:lnSpc>
                <a:spcPct val="100000"/>
              </a:lnSpc>
            </a:pPr>
            <a:r>
              <a:rPr lang="en-US" sz="2000" b="1" i="0" dirty="0">
                <a:solidFill>
                  <a:srgbClr val="000000"/>
                </a:solidFill>
                <a:latin typeface="微软雅黑" pitchFamily="34" charset="0"/>
                <a:ea typeface="微软雅黑" pitchFamily="34" charset="-122"/>
                <a:cs typeface="微软雅黑" pitchFamily="34" charset="-120"/>
              </a:rPr>
              <a:t>九年级下册 人教版</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4059936" y="6044184"/>
            <a:ext cx="4059936" cy="274320"/>
          </a:xfrm>
          <a:prstGeom prst="rect">
            <a:avLst/>
          </a:prstGeom>
          <a:noFill/>
          <a:ln/>
        </p:spPr>
        <p:txBody>
          <a:bodyPr wrap="square" lIns="0" tIns="0" rIns="0" bIns="0" rtlCol="0" anchor="ctr"/>
          <a:lstStyle/>
          <a:p>
            <a:pPr algn="ctr"/>
            <a:r>
              <a:rPr lang="en-US" sz="1200" b="1" i="0" dirty="0">
                <a:solidFill>
                  <a:srgbClr val="FF0000"/>
                </a:solidFill>
                <a:latin typeface="KaiTi" pitchFamily="34" charset="0"/>
                <a:ea typeface="KaiTi" pitchFamily="34" charset="-122"/>
                <a:cs typeface="KaiTi" pitchFamily="34" charset="-120"/>
              </a:rPr>
              <a:t>鼠标轻轻一点，内容立即呈现</a:t>
            </a:r>
            <a:endParaRPr lang="en-US" sz="12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336024" y="73152"/>
            <a:ext cx="2286000" cy="48463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slide" Target="slide30.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C_5_BD.9_1#c4be3194a?sp=1&amp;vopoq=1&amp;pid=e547de664&amp;color=0,0,0&amp;vtp=1&amp;bt=1&amp;bbb=1&amp;hb=1"/>
          <p:cNvSpPr/>
          <p:nvPr/>
        </p:nvSpPr>
        <p:spPr>
          <a:xfrm>
            <a:off x="649224" y="864000"/>
            <a:ext cx="10899648" cy="909574"/>
          </a:xfrm>
          <a:prstGeom prst="rect">
            <a:avLst/>
          </a:prstGeom>
          <a:noFill/>
          <a:ln/>
        </p:spPr>
        <p:txBody>
          <a:bodyPr wrap="none" lIns="0" tIns="0" rIns="0" bIns="0" rtlCol="0" anchor="t"/>
          <a:lstStyle/>
          <a:p>
            <a:pPr algn="l" latinLnBrk="1">
              <a:lnSpc>
                <a:spcPts val="3800"/>
              </a:lnSpc>
            </a:pPr>
            <a:r>
              <a:rPr lang="en-US" altLang="zh-CN" sz="2400" b="1" i="0" dirty="0">
                <a:solidFill>
                  <a:srgbClr val="C00000"/>
                </a:solidFill>
                <a:latin typeface="Times New Roman" pitchFamily="34" charset="0"/>
                <a:ea typeface="SimSun" pitchFamily="34" charset="-122"/>
                <a:cs typeface="Times New Roman" pitchFamily="34" charset="-120"/>
              </a:rPr>
              <a:t>3.</a:t>
            </a:r>
            <a:r>
              <a:rPr lang="en-US" altLang="zh-CN" sz="2400" b="0" i="0" dirty="0">
                <a:solidFill>
                  <a:srgbClr val="000000"/>
                </a:solidFill>
                <a:latin typeface="仿宋" pitchFamily="34" charset="0"/>
                <a:ea typeface="仿宋" pitchFamily="34" charset="-122"/>
                <a:cs typeface="仿宋" pitchFamily="34" charset="-120"/>
              </a:rPr>
              <a:t>[2024山西太原期末]</a:t>
            </a:r>
            <a:r>
              <a:rPr lang="en-US" altLang="zh-CN" sz="2400" b="0" i="0" dirty="0">
                <a:solidFill>
                  <a:srgbClr val="000000"/>
                </a:solidFill>
                <a:latin typeface="Times New Roman" pitchFamily="34" charset="0"/>
                <a:ea typeface="SimSun" pitchFamily="34" charset="-122"/>
                <a:cs typeface="Times New Roman" pitchFamily="34" charset="-120"/>
              </a:rPr>
              <a:t>经济全球化是一把双刃剑，既为全球发展提供强劲动能</a:t>
            </a:r>
            <a:r>
              <a:rPr lang="en-US" altLang="zh-CN" sz="2400" b="0" i="0">
                <a:solidFill>
                  <a:srgbClr val="000000"/>
                </a:solidFill>
                <a:latin typeface="Times New Roman" pitchFamily="34" charset="0"/>
                <a:ea typeface="SimSun" pitchFamily="34" charset="-122"/>
                <a:cs typeface="Times New Roman" pitchFamily="34" charset="-120"/>
              </a:rPr>
              <a:t>，也</a:t>
            </a:r>
          </a:p>
          <a:p>
            <a:pPr latinLnBrk="1">
              <a:lnSpc>
                <a:spcPts val="3700"/>
              </a:lnSpc>
            </a:pPr>
            <a:r>
              <a:rPr lang="en-US" altLang="zh-CN" sz="2400" b="0" i="0">
                <a:solidFill>
                  <a:srgbClr val="000000"/>
                </a:solidFill>
                <a:latin typeface="Times New Roman" pitchFamily="34" charset="0"/>
                <a:ea typeface="SimSun" pitchFamily="34" charset="-122"/>
                <a:cs typeface="Times New Roman" pitchFamily="34" charset="-120"/>
              </a:rPr>
              <a:t>带来一些新情况新挑战</a:t>
            </a:r>
            <a:r>
              <a:rPr lang="en-US" altLang="zh-CN" sz="2400" b="0" i="0" dirty="0">
                <a:solidFill>
                  <a:srgbClr val="000000"/>
                </a:solidFill>
                <a:latin typeface="Times New Roman" pitchFamily="34" charset="0"/>
                <a:ea typeface="SimSun" pitchFamily="34" charset="-122"/>
                <a:cs typeface="Times New Roman" pitchFamily="34" charset="-120"/>
              </a:rPr>
              <a:t>，需要认真面对。因此，</a:t>
            </a:r>
            <a:r>
              <a:rPr lang="en-US" altLang="zh-CN" sz="2400" b="0" i="0">
                <a:solidFill>
                  <a:srgbClr val="000000"/>
                </a:solidFill>
                <a:latin typeface="Times New Roman" pitchFamily="34" charset="0"/>
                <a:ea typeface="SimSun" pitchFamily="34" charset="-122"/>
                <a:cs typeface="Times New Roman" pitchFamily="34" charset="-120"/>
              </a:rPr>
              <a:t>我们应该(</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10_1#c4be3194a.bracket?vopoq=1&amp;pid=e547de664&amp;color=0,0,0&amp;vpa=3&amp;vtp=1"/>
          <p:cNvSpPr/>
          <p:nvPr/>
        </p:nvSpPr>
        <p:spPr>
          <a:xfrm>
            <a:off x="8501793" y="1339615"/>
            <a:ext cx="441325" cy="430975"/>
          </a:xfrm>
          <a:prstGeom prst="rect">
            <a:avLst/>
          </a:prstGeom>
          <a:noFill/>
          <a:ln/>
        </p:spPr>
        <p:txBody>
          <a:bodyPr wrap="none" lIns="0" tIns="0" rIns="0" bIns="0" rtlCol="0" anchor="t"/>
          <a:lstStyle/>
          <a:p>
            <a:pPr algn="ctr" latinLnBrk="1">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5_BD.11_1#c4be3194a?vopoq=1&amp;pid=e547de664&amp;color=0,0,0&amp;vtp=1&amp;bbb=1"/>
          <p:cNvSpPr/>
          <p:nvPr/>
        </p:nvSpPr>
        <p:spPr>
          <a:xfrm>
            <a:off x="649224" y="1825136"/>
            <a:ext cx="10899648" cy="1874774"/>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Times New Roman" pitchFamily="34" charset="0"/>
                <a:ea typeface="SimSun" pitchFamily="34" charset="-122"/>
                <a:cs typeface="Times New Roman" pitchFamily="34" charset="-120"/>
              </a:rPr>
              <a:t>①顺应历史潮流，保持积极、开放的心态，主动参与竞争</a:t>
            </a:r>
            <a:endParaRPr lang="en-US" altLang="zh-CN" sz="2400" dirty="0"/>
          </a:p>
          <a:p>
            <a:pPr latinLnBrk="1">
              <a:lnSpc>
                <a:spcPts val="3800"/>
              </a:lnSpc>
            </a:pPr>
            <a:r>
              <a:rPr lang="en-US" altLang="zh-CN" sz="2400" b="0" i="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居安思危，增强风险意识，注重国家经济安全</a:t>
            </a:r>
            <a:endParaRPr lang="en-US" altLang="zh-CN" sz="2400" dirty="0"/>
          </a:p>
          <a:p>
            <a:pPr latinLnBrk="1">
              <a:lnSpc>
                <a:spcPts val="3800"/>
              </a:lnSpc>
            </a:pP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在经济全球化中发挥主导作用</a:t>
            </a:r>
            <a:endParaRPr lang="en-US" altLang="zh-CN" sz="2400" dirty="0"/>
          </a:p>
          <a:p>
            <a:pPr latinLnBrk="1">
              <a:lnSpc>
                <a:spcPts val="3700"/>
              </a:lnSpc>
            </a:pP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dirty="0">
                <a:solidFill>
                  <a:srgbClr val="000000"/>
                </a:solidFill>
                <a:latin typeface="Times New Roman" pitchFamily="34" charset="0"/>
                <a:ea typeface="SimSun" pitchFamily="34" charset="-122"/>
                <a:cs typeface="Times New Roman" pitchFamily="34" charset="-120"/>
              </a:rPr>
              <a:t>为应对各种困难和风险做好充分准备</a:t>
            </a:r>
            <a:endParaRPr lang="en-US" altLang="zh-CN" sz="2400" dirty="0"/>
          </a:p>
        </p:txBody>
      </p:sp>
      <p:sp>
        <p:nvSpPr>
          <p:cNvPr id="5" name="QC_5_BD.11_2#c4be3194a.choices?vopoq=1&amp;pid=e547de664&amp;color=0,0,0&amp;vtp=1&amp;bbb=1"/>
          <p:cNvSpPr/>
          <p:nvPr/>
        </p:nvSpPr>
        <p:spPr>
          <a:xfrm>
            <a:off x="649224" y="3753567"/>
            <a:ext cx="10899648" cy="426974"/>
          </a:xfrm>
          <a:prstGeom prst="rect">
            <a:avLst/>
          </a:prstGeom>
          <a:noFill/>
          <a:ln/>
        </p:spPr>
        <p:txBody>
          <a:bodyPr wrap="none" lIns="0" tIns="0" rIns="0" bIns="0" rtlCol="0" anchor="t"/>
          <a:lstStyle/>
          <a:p>
            <a:pPr latinLnBrk="1">
              <a:lnSpc>
                <a:spcPts val="37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.①③④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B.①②③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C.②③④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.①②④</a:t>
            </a:r>
            <a:endParaRPr lang="en-US" altLang="zh-CN" sz="2400" dirty="0"/>
          </a:p>
        </p:txBody>
      </p:sp>
      <p:sp>
        <p:nvSpPr>
          <p:cNvPr id="6" name="QC_5_AS.12_1#c4be3194a?vopoq=1&amp;pid=e547de664&amp;color=0,0,0&amp;vtp=1&amp;bbb=1&amp;hb=1"/>
          <p:cNvSpPr/>
          <p:nvPr/>
        </p:nvSpPr>
        <p:spPr>
          <a:xfrm>
            <a:off x="649224" y="4231151"/>
            <a:ext cx="10899648" cy="1874774"/>
          </a:xfrm>
          <a:prstGeom prst="rect">
            <a:avLst/>
          </a:prstGeom>
          <a:noFill/>
          <a:ln/>
        </p:spPr>
        <p:txBody>
          <a:bodyPr wrap="none" lIns="0" tIns="0" rIns="0" bIns="0" rtlCol="0" anchor="t"/>
          <a:lstStyle/>
          <a:p>
            <a:pPr algn="l" latinLnBrk="1">
              <a:lnSpc>
                <a:spcPts val="38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本题考查应对经济全球化的做法。面对经济全球化</a:t>
            </a:r>
            <a:r>
              <a:rPr lang="en-US" altLang="zh-CN" sz="2400" b="0" i="0">
                <a:solidFill>
                  <a:srgbClr val="FF0000"/>
                </a:solidFill>
                <a:latin typeface="Times New Roman" pitchFamily="34" charset="0"/>
                <a:ea typeface="SimSun" pitchFamily="34" charset="-122"/>
                <a:cs typeface="Times New Roman" pitchFamily="34" charset="-120"/>
              </a:rPr>
              <a:t>，我们既要顺应历史</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潮流</a:t>
            </a:r>
            <a:r>
              <a:rPr lang="en-US" altLang="zh-CN" sz="2400" b="0" i="0" dirty="0">
                <a:solidFill>
                  <a:srgbClr val="FF0000"/>
                </a:solidFill>
                <a:latin typeface="Times New Roman" pitchFamily="34" charset="0"/>
                <a:ea typeface="SimSun" pitchFamily="34" charset="-122"/>
                <a:cs typeface="Times New Roman" pitchFamily="34" charset="-120"/>
              </a:rPr>
              <a:t>，保持积极、开放的心态，主动参与竞争，也要居安思危，</a:t>
            </a:r>
            <a:r>
              <a:rPr lang="en-US" altLang="zh-CN" sz="2400" b="0" i="0">
                <a:solidFill>
                  <a:srgbClr val="FF0000"/>
                </a:solidFill>
                <a:latin typeface="Times New Roman" pitchFamily="34" charset="0"/>
                <a:ea typeface="SimSun" pitchFamily="34" charset="-122"/>
                <a:cs typeface="Times New Roman" pitchFamily="34" charset="-120"/>
              </a:rPr>
              <a:t>增强风险意识，</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注重国家经济安全</a:t>
            </a:r>
            <a:r>
              <a:rPr lang="en-US" altLang="zh-CN" sz="2400" b="0" i="0" dirty="0">
                <a:solidFill>
                  <a:srgbClr val="FF0000"/>
                </a:solidFill>
                <a:latin typeface="Times New Roman" pitchFamily="34" charset="0"/>
                <a:ea typeface="SimSun" pitchFamily="34" charset="-122"/>
                <a:cs typeface="Times New Roman" pitchFamily="34" charset="-120"/>
              </a:rPr>
              <a:t>，为应对各种困难和挑战做好充分准备，①②④正确</a:t>
            </a:r>
            <a:r>
              <a:rPr lang="en-US" altLang="zh-CN" sz="2400" b="0" i="0">
                <a:solidFill>
                  <a:srgbClr val="FF0000"/>
                </a:solidFill>
                <a:latin typeface="Times New Roman" pitchFamily="34" charset="0"/>
                <a:ea typeface="SimSun" pitchFamily="34" charset="-122"/>
                <a:cs typeface="Times New Roman" pitchFamily="34" charset="-120"/>
              </a:rPr>
              <a:t>；我国在</a:t>
            </a:r>
          </a:p>
          <a:p>
            <a:pPr latinLnBrk="1">
              <a:lnSpc>
                <a:spcPts val="3700"/>
              </a:lnSpc>
            </a:pPr>
            <a:r>
              <a:rPr lang="en-US" altLang="zh-CN" sz="2400" b="0" i="0">
                <a:solidFill>
                  <a:srgbClr val="FF0000"/>
                </a:solidFill>
                <a:latin typeface="Times New Roman" pitchFamily="34" charset="0"/>
                <a:ea typeface="SimSun" pitchFamily="34" charset="-122"/>
                <a:cs typeface="Times New Roman" pitchFamily="34" charset="-120"/>
              </a:rPr>
              <a:t>经济全球化中并不起主导作用</a:t>
            </a:r>
            <a:r>
              <a:rPr lang="en-US" altLang="zh-CN" sz="2400" b="0" i="0" dirty="0">
                <a:solidFill>
                  <a:srgbClr val="FF0000"/>
                </a:solidFill>
                <a:latin typeface="Times New Roman" pitchFamily="34" charset="0"/>
                <a:ea typeface="SimSun" pitchFamily="34" charset="-122"/>
                <a:cs typeface="Times New Roman" pitchFamily="34" charset="-120"/>
              </a:rPr>
              <a:t>，③错误。故选D。</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C_5_BD.13_1#564775a39?sp=1&amp;vopoq=1&amp;pid=e547de664&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4.</a:t>
            </a:r>
            <a:r>
              <a:rPr lang="en-US" altLang="zh-CN" sz="2400" b="1" i="0" dirty="0">
                <a:solidFill>
                  <a:srgbClr val="000000"/>
                </a:solidFill>
                <a:latin typeface="Times New Roman" pitchFamily="34" charset="0"/>
                <a:ea typeface="SimSun" pitchFamily="34" charset="-122"/>
                <a:cs typeface="Times New Roman" pitchFamily="34" charset="-120"/>
              </a:rPr>
              <a:t>回归教材</a:t>
            </a:r>
            <a:r>
              <a:rPr lang="en-US" altLang="zh-CN" sz="2400" b="0" i="0" dirty="0">
                <a:solidFill>
                  <a:srgbClr val="000000"/>
                </a:solidFill>
                <a:latin typeface="仿宋" pitchFamily="34" charset="0"/>
                <a:ea typeface="仿宋" pitchFamily="34" charset="-122"/>
                <a:cs typeface="仿宋" pitchFamily="34" charset="-120"/>
              </a:rPr>
              <a:t>[2024贵州黔东南州开学]</a:t>
            </a:r>
            <a:r>
              <a:rPr lang="en-US" altLang="zh-CN" sz="2400" b="0" i="0" dirty="0">
                <a:solidFill>
                  <a:srgbClr val="000000"/>
                </a:solidFill>
                <a:latin typeface="Times New Roman" pitchFamily="34" charset="0"/>
                <a:ea typeface="SimSun" pitchFamily="34" charset="-122"/>
                <a:cs typeface="Times New Roman" pitchFamily="34" charset="-120"/>
              </a:rPr>
              <a:t>为准备校艺术节汇报演出</a:t>
            </a:r>
            <a:r>
              <a:rPr lang="en-US" altLang="zh-CN" sz="2400" b="0" i="0">
                <a:solidFill>
                  <a:srgbClr val="000000"/>
                </a:solidFill>
                <a:latin typeface="Times New Roman" pitchFamily="34" charset="0"/>
                <a:ea typeface="SimSun" pitchFamily="34" charset="-122"/>
                <a:cs typeface="Times New Roman" pitchFamily="34" charset="-120"/>
              </a:rPr>
              <a:t>，某班同学们展开</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了讨论</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下图中同学们讨论的内容体现了(</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pic>
        <p:nvPicPr>
          <p:cNvPr id="3" name="QC_5_BD.13_2#564775a39?vopoq=1&amp;pid=e547de66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00984" y="2036209"/>
            <a:ext cx="5596128" cy="3483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14_1#564775a39.bracket?vopoq=1&amp;pid=e547de664&amp;color=0,0,0&amp;vpa=4&amp;vtp=1"/>
          <p:cNvSpPr/>
          <p:nvPr/>
        </p:nvSpPr>
        <p:spPr>
          <a:xfrm>
            <a:off x="6368193" y="14113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5" name="QC_5_BD.15_1#564775a39.choices?vopoq=1&amp;pid=e547de664&amp;color=0,0,0&amp;vtp=1&amp;bbb=1"/>
          <p:cNvSpPr/>
          <p:nvPr/>
        </p:nvSpPr>
        <p:spPr>
          <a:xfrm>
            <a:off x="649224" y="5655709"/>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.经济全球化</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B.世界多极化</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C.社会信息化</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.文化多样性</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C_5_AS.16_1#564775a39?vopoq=1&amp;pid=e547de664&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本题考查文化多样性。爵士舞、拉丁舞、印度舞、《春江花月夜》</a:t>
            </a:r>
            <a:r>
              <a:rPr lang="en-US" altLang="zh-CN" sz="2400" b="0" i="0">
                <a:solidFill>
                  <a:srgbClr val="FF0000"/>
                </a:solidFill>
                <a:latin typeface="Times New Roman" pitchFamily="34" charset="0"/>
                <a:ea typeface="SimSun" pitchFamily="34" charset="-122"/>
                <a:cs typeface="Times New Roman" pitchFamily="34" charset="-120"/>
              </a:rPr>
              <a:t>等，</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说明世界文化具有多样性</a:t>
            </a:r>
            <a:r>
              <a:rPr lang="en-US" altLang="zh-CN" sz="2400" b="0" i="0" dirty="0">
                <a:solidFill>
                  <a:srgbClr val="FF0000"/>
                </a:solidFill>
                <a:latin typeface="Times New Roman" pitchFamily="34" charset="0"/>
                <a:ea typeface="SimSun" pitchFamily="34" charset="-122"/>
                <a:cs typeface="Times New Roman" pitchFamily="34" charset="-120"/>
              </a:rPr>
              <a:t>，D正确；A、B、C不符合题意，排除。</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C_5_BD.17_1#c83cf4f92?vopoq=1&amp;pid=e547de664&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5.</a:t>
            </a:r>
            <a:r>
              <a:rPr lang="en-US" altLang="zh-CN" sz="2400" b="1" i="0" dirty="0">
                <a:solidFill>
                  <a:srgbClr val="000000"/>
                </a:solidFill>
                <a:latin typeface="Times New Roman" pitchFamily="34" charset="0"/>
                <a:ea typeface="SimSun" pitchFamily="34" charset="-122"/>
                <a:cs typeface="Times New Roman" pitchFamily="34" charset="-120"/>
              </a:rPr>
              <a:t>情境化</a:t>
            </a:r>
            <a:r>
              <a:rPr lang="en-US" altLang="zh-CN" sz="2400" b="0" i="0" dirty="0">
                <a:solidFill>
                  <a:srgbClr val="000000"/>
                </a:solidFill>
                <a:latin typeface="仿宋" pitchFamily="34" charset="0"/>
                <a:ea typeface="仿宋" pitchFamily="34" charset="-122"/>
                <a:cs typeface="仿宋" pitchFamily="34" charset="-120"/>
              </a:rPr>
              <a:t>[2024湖南岳阳期末]</a:t>
            </a:r>
            <a:r>
              <a:rPr lang="en-US" altLang="zh-CN" sz="2400" b="0" i="0" dirty="0">
                <a:solidFill>
                  <a:srgbClr val="000000"/>
                </a:solidFill>
                <a:latin typeface="Times New Roman" pitchFamily="34" charset="0"/>
                <a:ea typeface="SimSun" pitchFamily="34" charset="-122"/>
                <a:cs typeface="Times New Roman" pitchFamily="34" charset="-120"/>
              </a:rPr>
              <a:t>小明同学为准备明天的“新闻播报</a:t>
            </a:r>
            <a:r>
              <a:rPr lang="en-US" altLang="zh-CN" sz="2400" b="0" i="0">
                <a:solidFill>
                  <a:srgbClr val="000000"/>
                </a:solidFill>
                <a:latin typeface="Times New Roman" pitchFamily="34" charset="0"/>
                <a:ea typeface="SimSun" pitchFamily="34" charset="-122"/>
                <a:cs typeface="Times New Roman" pitchFamily="34" charset="-120"/>
              </a:rPr>
              <a:t>”任务搜集了以下四</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则新闻</a:t>
            </a:r>
            <a:r>
              <a:rPr lang="en-US" altLang="zh-CN" sz="2400" b="0" i="0" dirty="0">
                <a:solidFill>
                  <a:srgbClr val="000000"/>
                </a:solidFill>
                <a:latin typeface="Times New Roman" pitchFamily="34" charset="0"/>
                <a:ea typeface="SimSun" pitchFamily="34" charset="-122"/>
                <a:cs typeface="Times New Roman" pitchFamily="34" charset="-120"/>
              </a:rPr>
              <a:t>。他计划播报与文化多样性主题相关的新闻。</a:t>
            </a:r>
            <a:r>
              <a:rPr lang="en-US" altLang="zh-CN" sz="2400" b="0" i="0">
                <a:solidFill>
                  <a:srgbClr val="000000"/>
                </a:solidFill>
                <a:latin typeface="Times New Roman" pitchFamily="34" charset="0"/>
                <a:ea typeface="SimSun" pitchFamily="34" charset="-122"/>
                <a:cs typeface="Times New Roman" pitchFamily="34" charset="-120"/>
              </a:rPr>
              <a:t>你认为合适的是(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18_1#c83cf4f92.bracket?vopoq=1&amp;pid=e547de664&amp;color=0,0,0&amp;vpa=5&amp;vtp=1"/>
          <p:cNvSpPr/>
          <p:nvPr/>
        </p:nvSpPr>
        <p:spPr>
          <a:xfrm>
            <a:off x="10038493" y="14113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5_BD.19_1#c83cf4f92.choices?vopoq=1&amp;pid=e547de664&amp;color=0,0,0&amp;vtp=1&amp;bbb=1&amp;hb=1"/>
          <p:cNvSpPr/>
          <p:nvPr/>
        </p:nvSpPr>
        <p:spPr>
          <a:xfrm>
            <a:off x="649224" y="1971820"/>
            <a:ext cx="10899648"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A.某地区发生武装冲突，造成多人死亡或受伤</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.第二届俄罗斯—非洲峰会暨经济和人道主义论坛召开</a:t>
            </a:r>
            <a:r>
              <a:rPr lang="en-US" altLang="zh-CN" sz="2400" b="0" i="0">
                <a:solidFill>
                  <a:srgbClr val="000000"/>
                </a:solidFill>
                <a:latin typeface="Times New Roman" pitchFamily="34" charset="0"/>
                <a:ea typeface="SimSun" pitchFamily="34" charset="-122"/>
                <a:cs typeface="Times New Roman" pitchFamily="34" charset="-120"/>
              </a:rPr>
              <a:t>，就粮食安全及俄非深化</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多领域合作等问题进行讨论</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.第11届中国·南亚东南亚艺术周开幕，</a:t>
            </a:r>
            <a:r>
              <a:rPr lang="en-US" altLang="zh-CN" sz="2400" b="0" i="0">
                <a:solidFill>
                  <a:srgbClr val="000000"/>
                </a:solidFill>
                <a:latin typeface="Times New Roman" pitchFamily="34" charset="0"/>
                <a:ea typeface="SimSun" pitchFamily="34" charset="-122"/>
                <a:cs typeface="Times New Roman" pitchFamily="34" charset="-120"/>
              </a:rPr>
              <a:t>参会的多国舞蹈艺术家进行舞蹈艺术交流，</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促进睦邻友好</a:t>
            </a:r>
            <a:r>
              <a:rPr lang="en-US" altLang="zh-CN" sz="2400" b="0" i="0" dirty="0">
                <a:solidFill>
                  <a:srgbClr val="000000"/>
                </a:solidFill>
                <a:latin typeface="Times New Roman" pitchFamily="34" charset="0"/>
                <a:ea typeface="SimSun" pitchFamily="34" charset="-122"/>
                <a:cs typeface="Times New Roman" pitchFamily="34" charset="-120"/>
              </a:rPr>
              <a:t>，助推舞蹈艺术共同繁荣</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.中国企业积极响应“一带一路”倡议，凭借自身技术与成本优势</a:t>
            </a:r>
            <a:r>
              <a:rPr lang="en-US" altLang="zh-CN" sz="2400" b="0" i="0">
                <a:solidFill>
                  <a:srgbClr val="000000"/>
                </a:solidFill>
                <a:latin typeface="Times New Roman" pitchFamily="34" charset="0"/>
                <a:ea typeface="SimSun" pitchFamily="34" charset="-122"/>
                <a:cs typeface="Times New Roman" pitchFamily="34" charset="-120"/>
              </a:rPr>
              <a:t>，助力肯尼亚加</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快推进能源转型</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C_5_AS.20_1#c83cf4f92?vopoq=1&amp;pid=e547de664&amp;color=0,0,0&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本题考查文化多样性。</a:t>
            </a:r>
            <a:endParaRPr lang="en-US" altLang="zh-CN" sz="2400" dirty="0"/>
          </a:p>
        </p:txBody>
      </p:sp>
      <p:graphicFrame>
        <p:nvGraphicFramePr>
          <p:cNvPr id="15" name="QC_5_AS.20_2#c83cf4f92?colgroup=4,26,3&amp;vopoq=1&amp;pid=e547de664&amp;color=0,0,0&amp;vtp=1&amp;bbb=1&amp;hb=1"/>
          <p:cNvGraphicFramePr>
            <a:graphicFrameLocks noGrp="1"/>
          </p:cNvGraphicFramePr>
          <p:nvPr>
            <p:extLst>
              <p:ext uri="{D42A27DB-BD31-4B8C-83A1-F6EECF244321}">
                <p14:modId xmlns:p14="http://schemas.microsoft.com/office/powerpoint/2010/main" val="697415119"/>
              </p:ext>
            </p:extLst>
          </p:nvPr>
        </p:nvGraphicFramePr>
        <p:xfrm>
          <a:off x="649224" y="1467250"/>
          <a:ext cx="10863072" cy="3413190"/>
        </p:xfrm>
        <a:graphic>
          <a:graphicData uri="http://schemas.openxmlformats.org/drawingml/2006/table">
            <a:tbl>
              <a:tblPr/>
              <a:tblGrid>
                <a:gridCol w="1389888">
                  <a:extLst>
                    <a:ext uri="{9D8B030D-6E8A-4147-A177-3AD203B41FA5}">
                      <a16:colId xmlns:a16="http://schemas.microsoft.com/office/drawing/2014/main" val="20000"/>
                    </a:ext>
                  </a:extLst>
                </a:gridCol>
                <a:gridCol w="8183880">
                  <a:extLst>
                    <a:ext uri="{9D8B030D-6E8A-4147-A177-3AD203B41FA5}">
                      <a16:colId xmlns:a16="http://schemas.microsoft.com/office/drawing/2014/main" val="20001"/>
                    </a:ext>
                  </a:extLst>
                </a:gridCol>
                <a:gridCol w="1289304">
                  <a:extLst>
                    <a:ext uri="{9D8B030D-6E8A-4147-A177-3AD203B41FA5}">
                      <a16:colId xmlns:a16="http://schemas.microsoft.com/office/drawing/2014/main" val="20002"/>
                    </a:ext>
                  </a:extLst>
                </a:gridCol>
              </a:tblGrid>
              <a:tr h="471551">
                <a:tc>
                  <a:txBody>
                    <a:bodyPr/>
                    <a:lstStyle/>
                    <a:p>
                      <a:pPr algn="ctr" latinLnBrk="1" hangingPunct="0">
                        <a:lnSpc>
                          <a:spcPts val="3700"/>
                        </a:lnSpc>
                      </a:pPr>
                      <a:r>
                        <a:rPr lang="en-US" altLang="zh-CN" sz="2400" b="1" i="0">
                          <a:solidFill>
                            <a:srgbClr val="FF0000"/>
                          </a:solidFill>
                          <a:latin typeface="Times New Roman" pitchFamily="34" charset="0"/>
                          <a:ea typeface="SimSun" pitchFamily="34" charset="-122"/>
                          <a:cs typeface="Times New Roman"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FF0000"/>
                          </a:solidFill>
                          <a:latin typeface="Times New Roman" pitchFamily="34" charset="0"/>
                          <a:ea typeface="SimSun" pitchFamily="34" charset="-122"/>
                          <a:cs typeface="Times New Roman" pitchFamily="34" charset="-120"/>
                        </a:rPr>
                        <a:t>解读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FF0000"/>
                          </a:solidFill>
                          <a:latin typeface="Times New Roman" pitchFamily="34" charset="0"/>
                          <a:ea typeface="SimSun" pitchFamily="34" charset="-122"/>
                          <a:cs typeface="Times New Roman" pitchFamily="34" charset="-120"/>
                        </a:rPr>
                        <a:t>判断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8666">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体现的是和平问题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排除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8666">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体现的是发展问题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排除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45641">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FF0000"/>
                          </a:solidFill>
                          <a:latin typeface="Times New Roman" pitchFamily="34" charset="0"/>
                          <a:ea typeface="SimSun" pitchFamily="34" charset="-122"/>
                          <a:cs typeface="Times New Roman" pitchFamily="34" charset="-120"/>
                        </a:rPr>
                        <a:t>第11届中国·南亚东南亚艺术周开幕</a:t>
                      </a:r>
                      <a:r>
                        <a:rPr lang="en-US" altLang="zh-CN" sz="2400" b="0" i="0" spc="-100">
                          <a:solidFill>
                            <a:srgbClr val="FF0000"/>
                          </a:solidFill>
                          <a:latin typeface="Times New Roman" pitchFamily="34" charset="0"/>
                          <a:ea typeface="SimSun" pitchFamily="34" charset="-122"/>
                          <a:cs typeface="Times New Roman" pitchFamily="34" charset="-120"/>
                        </a:rPr>
                        <a:t>，</a:t>
                      </a:r>
                      <a:r>
                        <a:rPr lang="en-US" altLang="zh-CN" sz="2400" b="0" i="0">
                          <a:solidFill>
                            <a:srgbClr val="FF0000"/>
                          </a:solidFill>
                          <a:latin typeface="Times New Roman" pitchFamily="34" charset="0"/>
                          <a:ea typeface="SimSun" pitchFamily="34" charset="-122"/>
                          <a:cs typeface="Times New Roman" pitchFamily="34" charset="-120"/>
                        </a:rPr>
                        <a:t>参会的多国舞蹈艺术家</a:t>
                      </a:r>
                    </a:p>
                    <a:p>
                      <a:pPr marL="0" indent="0" algn="l" latinLnBrk="1" hangingPunct="0">
                        <a:lnSpc>
                          <a:spcPts val="3800"/>
                        </a:lnSpc>
                      </a:pPr>
                      <a:r>
                        <a:rPr lang="en-US" altLang="zh-CN" sz="2400" b="0" i="0">
                          <a:solidFill>
                            <a:srgbClr val="FF0000"/>
                          </a:solidFill>
                          <a:latin typeface="Times New Roman" pitchFamily="34" charset="0"/>
                          <a:ea typeface="SimSun" pitchFamily="34" charset="-122"/>
                          <a:cs typeface="Times New Roman" pitchFamily="34" charset="-120"/>
                        </a:rPr>
                        <a:t>进行舞蹈艺术交流</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促进睦邻友好</a:t>
                      </a:r>
                      <a:r>
                        <a:rPr lang="en-US" altLang="zh-CN" sz="2400" b="0" i="0" spc="-100">
                          <a:solidFill>
                            <a:srgbClr val="FF0000"/>
                          </a:solidFill>
                          <a:latin typeface="Times New Roman" pitchFamily="34" charset="0"/>
                          <a:ea typeface="SimSun" pitchFamily="34" charset="-122"/>
                          <a:cs typeface="Times New Roman" pitchFamily="34" charset="-120"/>
                        </a:rPr>
                        <a:t>，</a:t>
                      </a:r>
                      <a:r>
                        <a:rPr lang="en-US" altLang="zh-CN" sz="2400" b="0" i="0">
                          <a:solidFill>
                            <a:srgbClr val="FF0000"/>
                          </a:solidFill>
                          <a:latin typeface="Times New Roman" pitchFamily="34" charset="0"/>
                          <a:ea typeface="SimSun" pitchFamily="34" charset="-122"/>
                          <a:cs typeface="Times New Roman" pitchFamily="34" charset="-120"/>
                        </a:rPr>
                        <a:t>助推舞蹈艺术共同繁</a:t>
                      </a:r>
                    </a:p>
                    <a:p>
                      <a:pPr marL="0" lvl="0" indent="0" algn="l" latinLnBrk="1" hangingPunct="0">
                        <a:lnSpc>
                          <a:spcPts val="3600"/>
                        </a:lnSpc>
                      </a:pPr>
                      <a:r>
                        <a:rPr lang="en-US" altLang="zh-CN" sz="2400" b="0" i="0">
                          <a:solidFill>
                            <a:srgbClr val="FF0000"/>
                          </a:solidFill>
                          <a:latin typeface="Times New Roman" pitchFamily="34" charset="0"/>
                          <a:ea typeface="SimSun" pitchFamily="34" charset="-122"/>
                          <a:cs typeface="Times New Roman" pitchFamily="34" charset="-120"/>
                        </a:rPr>
                        <a:t>荣</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体现了文化多样性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98666">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体现了中国与世界各国共享发展机遇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排除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5_BD.21_1#d87345c89?vopoq=1&amp;pid=e547de664&amp;color=0,0,0&amp;vtp=1&amp;bt=1&amp;bbb=1&amp;hb=1"/>
          <p:cNvSpPr/>
          <p:nvPr/>
        </p:nvSpPr>
        <p:spPr>
          <a:xfrm>
            <a:off x="649224" y="864000"/>
            <a:ext cx="10899648" cy="1392174"/>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仿宋" pitchFamily="34" charset="0"/>
                <a:ea typeface="仿宋" pitchFamily="34" charset="-122"/>
                <a:cs typeface="仿宋" pitchFamily="34" charset="-120"/>
              </a:rPr>
              <a:t>[2024陕西宝鸡模拟]</a:t>
            </a:r>
            <a:r>
              <a:rPr lang="en-US" altLang="zh-CN" sz="2400" b="0" i="0" dirty="0">
                <a:solidFill>
                  <a:srgbClr val="000000"/>
                </a:solidFill>
                <a:latin typeface="Times New Roman" pitchFamily="34" charset="0"/>
                <a:ea typeface="楷体" pitchFamily="34" charset="-122"/>
                <a:cs typeface="Times New Roman" pitchFamily="34" charset="-120"/>
              </a:rPr>
              <a:t>近年来</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随着经济全球化趋势的进一步发展</a:t>
            </a: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美国奉行</a:t>
            </a:r>
          </a:p>
          <a:p>
            <a:pPr latinLnBrk="1">
              <a:lnSpc>
                <a:spcPts val="3800"/>
              </a:lnSpc>
            </a:pPr>
            <a:r>
              <a:rPr lang="en-US" altLang="zh-CN" sz="2400" b="0" i="0">
                <a:solidFill>
                  <a:srgbClr val="000000"/>
                </a:solidFill>
                <a:latin typeface="Times New Roman" pitchFamily="34" charset="0"/>
                <a:ea typeface="楷体" pitchFamily="34" charset="-122"/>
                <a:cs typeface="Times New Roman" pitchFamily="34" charset="-120"/>
              </a:rPr>
              <a:t>的单边主义和先发制人的战略频频受挫</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欧盟一体化进程加快</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俄罗斯</a:t>
            </a:r>
            <a:r>
              <a:rPr lang="en-US" altLang="zh-CN" sz="2400" b="0" i="0" dirty="0">
                <a:solidFill>
                  <a:srgbClr val="000000"/>
                </a:solidFill>
                <a:latin typeface="Times New Roman" pitchFamily="34" charset="0"/>
                <a:ea typeface="KaiTi"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英国</a:t>
            </a:r>
            <a:r>
              <a:rPr lang="en-US" altLang="zh-CN" sz="2400" b="0" i="0">
                <a:solidFill>
                  <a:srgbClr val="000000"/>
                </a:solidFill>
                <a:latin typeface="Times New Roman" pitchFamily="34" charset="0"/>
                <a:ea typeface="KaiTi" pitchFamily="34" charset="-122"/>
                <a:cs typeface="Times New Roman" pitchFamily="34" charset="-120"/>
              </a:rPr>
              <a:t>、</a:t>
            </a:r>
          </a:p>
          <a:p>
            <a:pPr latinLnBrk="1">
              <a:lnSpc>
                <a:spcPts val="3700"/>
              </a:lnSpc>
            </a:pPr>
            <a:r>
              <a:rPr lang="en-US" altLang="zh-CN" sz="2400" b="0" i="0">
                <a:solidFill>
                  <a:srgbClr val="000000"/>
                </a:solidFill>
                <a:latin typeface="Times New Roman" pitchFamily="34" charset="0"/>
                <a:ea typeface="楷体" pitchFamily="34" charset="-122"/>
                <a:cs typeface="Times New Roman" pitchFamily="34" charset="-120"/>
              </a:rPr>
              <a:t>中国等国家的综合国力不断增强</a:t>
            </a:r>
            <a:r>
              <a:rPr lang="en-US" altLang="zh-CN" sz="2400" b="0" i="0" dirty="0">
                <a:solidFill>
                  <a:srgbClr val="000000"/>
                </a:solidFill>
                <a:latin typeface="Times New Roman" pitchFamily="34" charset="0"/>
                <a:ea typeface="KaiTi" pitchFamily="34" charset="-122"/>
                <a:cs typeface="Times New Roman" pitchFamily="34" charset="-120"/>
              </a:rPr>
              <a:t>。据此回答6~7小题。</a:t>
            </a:r>
            <a:endParaRPr lang="en-US" altLang="zh-CN" sz="2400" dirty="0"/>
          </a:p>
        </p:txBody>
      </p:sp>
      <p:sp>
        <p:nvSpPr>
          <p:cNvPr id="3" name="QC_6_BD.22_1#6f824d409?sp=1&amp;vopoq=1&amp;pid=d87345c89&amp;color=0,0,0&amp;vtp=1&amp;bbb=1"/>
          <p:cNvSpPr/>
          <p:nvPr/>
        </p:nvSpPr>
        <p:spPr>
          <a:xfrm>
            <a:off x="649224" y="2321896"/>
            <a:ext cx="10899648" cy="426974"/>
          </a:xfrm>
          <a:prstGeom prst="rect">
            <a:avLst/>
          </a:prstGeom>
          <a:noFill/>
          <a:ln/>
        </p:spPr>
        <p:txBody>
          <a:bodyPr wrap="none" lIns="0" tIns="0" rIns="0" bIns="0" rtlCol="0" anchor="t"/>
          <a:lstStyle/>
          <a:p>
            <a:pPr algn="l" latinLnBrk="1">
              <a:lnSpc>
                <a:spcPts val="3700"/>
              </a:lnSpc>
            </a:pPr>
            <a:r>
              <a:rPr lang="en-US" altLang="zh-CN" sz="2400" b="1" i="0" dirty="0">
                <a:solidFill>
                  <a:srgbClr val="C00000"/>
                </a:solidFill>
                <a:latin typeface="Times New Roman" pitchFamily="34" charset="0"/>
                <a:ea typeface="SimSun" pitchFamily="34" charset="-122"/>
                <a:cs typeface="Times New Roman" pitchFamily="34" charset="-120"/>
              </a:rPr>
              <a:t>6.</a:t>
            </a:r>
            <a:r>
              <a:rPr lang="en-US" altLang="zh-CN" sz="2400" b="0" i="0">
                <a:solidFill>
                  <a:srgbClr val="000000"/>
                </a:solidFill>
                <a:latin typeface="Times New Roman" pitchFamily="34" charset="0"/>
                <a:ea typeface="SimSun" pitchFamily="34" charset="-122"/>
                <a:cs typeface="Times New Roman" pitchFamily="34" charset="-120"/>
              </a:rPr>
              <a:t>上述材料表明(</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4" name="QC_6_AN.23_1#6f824d409.bracket?vopoq=1&amp;pid=d87345c89&amp;color=0,0,0&amp;vpa=6&amp;vtp=1"/>
          <p:cNvSpPr/>
          <p:nvPr/>
        </p:nvSpPr>
        <p:spPr>
          <a:xfrm>
            <a:off x="2951892" y="2314911"/>
            <a:ext cx="423863" cy="430975"/>
          </a:xfrm>
          <a:prstGeom prst="rect">
            <a:avLst/>
          </a:prstGeom>
          <a:noFill/>
          <a:ln/>
        </p:spPr>
        <p:txBody>
          <a:bodyPr wrap="none" lIns="0" tIns="0" rIns="0" bIns="0" rtlCol="0" anchor="t"/>
          <a:lstStyle/>
          <a:p>
            <a:pPr algn="ctr" latinLnBrk="1">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5" name="QC_6_BD.24_1#6f824d409?vopoq=1&amp;pid=d87345c89&amp;color=0,0,0&amp;vtp=1&amp;bbb=1"/>
          <p:cNvSpPr/>
          <p:nvPr/>
        </p:nvSpPr>
        <p:spPr>
          <a:xfrm>
            <a:off x="649224" y="2799480"/>
            <a:ext cx="10899648" cy="909574"/>
          </a:xfrm>
          <a:prstGeom prst="rect">
            <a:avLst/>
          </a:prstGeom>
          <a:noFill/>
          <a:ln/>
        </p:spPr>
        <p:txBody>
          <a:bodyPr wrap="none" lIns="0" tIns="0" rIns="0" bIns="0" rtlCol="0" anchor="t"/>
          <a:lstStyle/>
          <a:p>
            <a:pPr latinLnBrk="1">
              <a:lnSpc>
                <a:spcPts val="3800"/>
              </a:lnSpc>
              <a:tabLst>
                <a:tab pos="5555956" algn="l"/>
              </a:tabLst>
            </a:pPr>
            <a:r>
              <a:rPr lang="en-US" altLang="zh-CN" sz="2400" b="0" i="0">
                <a:solidFill>
                  <a:srgbClr val="000000"/>
                </a:solidFill>
                <a:latin typeface="Times New Roman" pitchFamily="34" charset="0"/>
                <a:ea typeface="SimSun" pitchFamily="34" charset="-122"/>
                <a:cs typeface="Times New Roman" pitchFamily="34" charset="-120"/>
              </a:rPr>
              <a:t>①世界多极化趋势不断深入</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②国际政治经济新秩序已经建立</a:t>
            </a:r>
            <a:endParaRPr lang="en-US" altLang="zh-CN" sz="2400" dirty="0"/>
          </a:p>
          <a:p>
            <a:pPr latinLnBrk="1">
              <a:lnSpc>
                <a:spcPts val="3700"/>
              </a:lnSpc>
              <a:tabLst>
                <a:tab pos="5555956" algn="l"/>
              </a:tabLst>
            </a:pPr>
            <a:r>
              <a:rPr lang="en-US" altLang="zh-CN" sz="2400" b="0" i="0">
                <a:solidFill>
                  <a:srgbClr val="000000"/>
                </a:solidFill>
                <a:latin typeface="Times New Roman" pitchFamily="34" charset="0"/>
                <a:ea typeface="SimSun" pitchFamily="34" charset="-122"/>
                <a:cs typeface="Times New Roman" pitchFamily="34" charset="-120"/>
              </a:rPr>
              <a:t>③世界正在形成若干个政治经济中心</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④综合国力成为国际关系的决定因素</a:t>
            </a:r>
            <a:endParaRPr lang="en-US" altLang="zh-CN" sz="2400" dirty="0"/>
          </a:p>
        </p:txBody>
      </p:sp>
      <p:sp>
        <p:nvSpPr>
          <p:cNvPr id="6" name="QC_6_BD.24_2#6f824d409.choices?vopoq=1&amp;pid=d87345c89&amp;color=0,0,0&amp;vtp=1&amp;bbb=1"/>
          <p:cNvSpPr/>
          <p:nvPr/>
        </p:nvSpPr>
        <p:spPr>
          <a:xfrm>
            <a:off x="649224" y="3771855"/>
            <a:ext cx="10899648" cy="426974"/>
          </a:xfrm>
          <a:prstGeom prst="rect">
            <a:avLst/>
          </a:prstGeom>
          <a:noFill/>
          <a:ln/>
        </p:spPr>
        <p:txBody>
          <a:bodyPr wrap="none" lIns="0" tIns="0" rIns="0" bIns="0" rtlCol="0" anchor="t"/>
          <a:lstStyle/>
          <a:p>
            <a:pPr latinLnBrk="1">
              <a:lnSpc>
                <a:spcPts val="3700"/>
              </a:lnSpc>
              <a:tabLst>
                <a:tab pos="2784328" algn="l"/>
                <a:tab pos="5555956" algn="l"/>
                <a:tab pos="832758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.①②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B.①③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C.②④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.③④</a:t>
            </a:r>
            <a:endParaRPr lang="en-US" altLang="zh-CN" sz="2400" dirty="0"/>
          </a:p>
        </p:txBody>
      </p:sp>
      <p:sp>
        <p:nvSpPr>
          <p:cNvPr id="7" name="QC_6_AS.25_1#6f824d409?vopoq=1&amp;pid=d87345c89&amp;color=0,0,0&amp;vtp=1&amp;bbb=1&amp;hb=1"/>
          <p:cNvSpPr/>
          <p:nvPr/>
        </p:nvSpPr>
        <p:spPr>
          <a:xfrm>
            <a:off x="649224" y="4249439"/>
            <a:ext cx="10899648" cy="1874774"/>
          </a:xfrm>
          <a:prstGeom prst="rect">
            <a:avLst/>
          </a:prstGeom>
          <a:noFill/>
          <a:ln/>
        </p:spPr>
        <p:txBody>
          <a:bodyPr wrap="none" lIns="0" tIns="0" rIns="0" bIns="0" rtlCol="0" anchor="t"/>
          <a:lstStyle/>
          <a:p>
            <a:pPr algn="l" latinLnBrk="1">
              <a:lnSpc>
                <a:spcPts val="38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本题考查世界多极化。欧盟一体化进程加快，俄罗斯、英国</a:t>
            </a:r>
            <a:r>
              <a:rPr lang="en-US" altLang="zh-CN" sz="2400" b="0" i="0">
                <a:solidFill>
                  <a:srgbClr val="FF0000"/>
                </a:solidFill>
                <a:latin typeface="Times New Roman" pitchFamily="34" charset="0"/>
                <a:ea typeface="SimSun" pitchFamily="34" charset="-122"/>
                <a:cs typeface="Times New Roman" pitchFamily="34" charset="-120"/>
              </a:rPr>
              <a:t>、中国等国</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家的综合国力不断增强</a:t>
            </a:r>
            <a:r>
              <a:rPr lang="en-US" altLang="zh-CN" sz="2400" b="0" i="0" dirty="0">
                <a:solidFill>
                  <a:srgbClr val="FF0000"/>
                </a:solidFill>
                <a:latin typeface="Times New Roman" pitchFamily="34" charset="0"/>
                <a:ea typeface="SimSun" pitchFamily="34" charset="-122"/>
                <a:cs typeface="Times New Roman" pitchFamily="34" charset="-120"/>
              </a:rPr>
              <a:t>，表明世界正在形成若干个政治经济中心</a:t>
            </a:r>
            <a:r>
              <a:rPr lang="en-US" altLang="zh-CN" sz="2400" b="0" i="0">
                <a:solidFill>
                  <a:srgbClr val="FF0000"/>
                </a:solidFill>
                <a:latin typeface="Times New Roman" pitchFamily="34" charset="0"/>
                <a:ea typeface="SimSun" pitchFamily="34" charset="-122"/>
                <a:cs typeface="Times New Roman" pitchFamily="34" charset="-120"/>
              </a:rPr>
              <a:t>，世界多极化趋</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势不断深入</a:t>
            </a:r>
            <a:r>
              <a:rPr lang="en-US" altLang="zh-CN" sz="2400" b="0" i="0" dirty="0">
                <a:solidFill>
                  <a:srgbClr val="FF0000"/>
                </a:solidFill>
                <a:latin typeface="Times New Roman" pitchFamily="34" charset="0"/>
                <a:ea typeface="SimSun" pitchFamily="34" charset="-122"/>
                <a:cs typeface="Times New Roman" pitchFamily="34" charset="-120"/>
              </a:rPr>
              <a:t>，①③正确；国际政治经济新秩序还没有建立，②错误</a:t>
            </a:r>
            <a:r>
              <a:rPr lang="en-US" altLang="zh-CN" sz="2400" b="0" i="0">
                <a:solidFill>
                  <a:srgbClr val="FF0000"/>
                </a:solidFill>
                <a:latin typeface="Times New Roman" pitchFamily="34" charset="0"/>
                <a:ea typeface="SimSun" pitchFamily="34" charset="-122"/>
                <a:cs typeface="Times New Roman" pitchFamily="34" charset="-120"/>
              </a:rPr>
              <a:t>；国家利益是</a:t>
            </a:r>
          </a:p>
          <a:p>
            <a:pPr latinLnBrk="1">
              <a:lnSpc>
                <a:spcPts val="3700"/>
              </a:lnSpc>
            </a:pPr>
            <a:r>
              <a:rPr lang="en-US" altLang="zh-CN" sz="2400" b="0" i="0">
                <a:solidFill>
                  <a:srgbClr val="FF0000"/>
                </a:solidFill>
                <a:latin typeface="Times New Roman" pitchFamily="34" charset="0"/>
                <a:ea typeface="SimSun" pitchFamily="34" charset="-122"/>
                <a:cs typeface="Times New Roman" pitchFamily="34" charset="-120"/>
              </a:rPr>
              <a:t>国际关系的决定因素</a:t>
            </a:r>
            <a:r>
              <a:rPr lang="en-US" altLang="zh-CN" sz="2400" b="0" i="0" dirty="0">
                <a:solidFill>
                  <a:srgbClr val="FF0000"/>
                </a:solidFill>
                <a:latin typeface="Times New Roman" pitchFamily="34" charset="0"/>
                <a:ea typeface="SimSun" pitchFamily="34" charset="-122"/>
                <a:cs typeface="Times New Roman" pitchFamily="34" charset="-120"/>
              </a:rPr>
              <a:t>，④错误。故选B。</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7">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C_6_BD.26_1#019b2f1ac?sp=1&amp;vopoq=1&amp;pid=d87345c89&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7.</a:t>
            </a:r>
            <a:r>
              <a:rPr lang="en-US" altLang="zh-CN" sz="2400" b="0" i="0" dirty="0">
                <a:solidFill>
                  <a:srgbClr val="000000"/>
                </a:solidFill>
                <a:latin typeface="Times New Roman" pitchFamily="34" charset="0"/>
                <a:ea typeface="SimSun" pitchFamily="34" charset="-122"/>
                <a:cs typeface="Times New Roman" pitchFamily="34" charset="-120"/>
              </a:rPr>
              <a:t>针对上述材料，小明不清楚出现这种变化的原因，</a:t>
            </a:r>
            <a:r>
              <a:rPr lang="en-US" altLang="zh-CN" sz="2400" b="0" i="0">
                <a:solidFill>
                  <a:srgbClr val="000000"/>
                </a:solidFill>
                <a:latin typeface="Times New Roman" pitchFamily="34" charset="0"/>
                <a:ea typeface="SimSun" pitchFamily="34" charset="-122"/>
                <a:cs typeface="Times New Roman" pitchFamily="34" charset="-120"/>
              </a:rPr>
              <a:t>你会告诉他(</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6_AN.27_1#019b2f1ac.bracket?vopoq=1&amp;pid=d87345c89&amp;color=0,0,0&amp;vpa=7&amp;vtp=1"/>
          <p:cNvSpPr/>
          <p:nvPr/>
        </p:nvSpPr>
        <p:spPr>
          <a:xfrm>
            <a:off x="9339993" y="848107"/>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6_BD.28_1#019b2f1ac?vopoq=1&amp;pid=d87345c89&amp;color=0,0,0&amp;vtp=1&amp;bbb=1"/>
          <p:cNvSpPr/>
          <p:nvPr/>
        </p:nvSpPr>
        <p:spPr>
          <a:xfrm>
            <a:off x="649224" y="139738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①一些新兴市场国家和发展中国家快速发展</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两极格局被打破</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广大发展中国家与我国结盟</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dirty="0">
                <a:solidFill>
                  <a:srgbClr val="000000"/>
                </a:solidFill>
                <a:latin typeface="Times New Roman" pitchFamily="34" charset="0"/>
                <a:ea typeface="SimSun" pitchFamily="34" charset="-122"/>
                <a:cs typeface="Times New Roman" pitchFamily="34" charset="-120"/>
              </a:rPr>
              <a:t>大国间关系发生重大调整，利益已趋于一致</a:t>
            </a:r>
            <a:endParaRPr lang="en-US" altLang="zh-CN" sz="2400" dirty="0"/>
          </a:p>
        </p:txBody>
      </p:sp>
      <p:sp>
        <p:nvSpPr>
          <p:cNvPr id="5" name="QC_6_BD.28_2#019b2f1ac.choices?vopoq=1&amp;pid=d87345c89&amp;color=0,0,0&amp;vtp=1&amp;bbb=1"/>
          <p:cNvSpPr/>
          <p:nvPr/>
        </p:nvSpPr>
        <p:spPr>
          <a:xfrm>
            <a:off x="649224" y="3587813"/>
            <a:ext cx="10899648" cy="474599"/>
          </a:xfrm>
          <a:prstGeom prst="rect">
            <a:avLst/>
          </a:prstGeom>
          <a:noFill/>
          <a:ln/>
        </p:spPr>
        <p:txBody>
          <a:bodyPr wrap="none" lIns="0" tIns="0" rIns="0" bIns="0" rtlCol="0" anchor="t"/>
          <a:lstStyle/>
          <a:p>
            <a:pPr latinLnBrk="1">
              <a:lnSpc>
                <a:spcPts val="4200"/>
              </a:lnSpc>
              <a:tabLst>
                <a:tab pos="2784328" algn="l"/>
                <a:tab pos="5555956" algn="l"/>
                <a:tab pos="832758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.①②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B.③④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C.①②③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.①②③④</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6_AS.29_1#019b2f1ac?vopoq=1&amp;pid=d87345c89&amp;color=0,0,0&amp;vtp=1&amp;bt=1&amp;bbb=1&amp;hb=1"/>
          <p:cNvSpPr/>
          <p:nvPr/>
        </p:nvSpPr>
        <p:spPr>
          <a:xfrm>
            <a:off x="649224" y="864000"/>
            <a:ext cx="10899648" cy="4386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本题考查变化中的世界格局。依据教材知识可知</a:t>
            </a:r>
            <a:r>
              <a:rPr lang="en-US" altLang="zh-CN" sz="2400" b="0" i="0">
                <a:solidFill>
                  <a:srgbClr val="FF0000"/>
                </a:solidFill>
                <a:latin typeface="Times New Roman" pitchFamily="34" charset="0"/>
                <a:ea typeface="SimSun" pitchFamily="34" charset="-122"/>
                <a:cs typeface="Times New Roman" pitchFamily="34" charset="-120"/>
              </a:rPr>
              <a:t>，世界呈现多极化发展</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趋势</a:t>
            </a:r>
            <a:r>
              <a:rPr lang="en-US" altLang="zh-CN" sz="2400" b="0" i="0" dirty="0">
                <a:solidFill>
                  <a:srgbClr val="FF0000"/>
                </a:solidFill>
                <a:latin typeface="Times New Roman" pitchFamily="34" charset="0"/>
                <a:ea typeface="SimSun" pitchFamily="34" charset="-122"/>
                <a:cs typeface="Times New Roman" pitchFamily="34" charset="-120"/>
              </a:rPr>
              <a:t>，是因为两极格局被打破，一些新兴市场国家和发展中国家快速发展</a:t>
            </a:r>
            <a:r>
              <a:rPr lang="en-US" altLang="zh-CN" sz="2400" b="0" i="0">
                <a:solidFill>
                  <a:srgbClr val="FF0000"/>
                </a:solidFill>
                <a:latin typeface="Times New Roman" pitchFamily="34" charset="0"/>
                <a:ea typeface="SimSun" pitchFamily="34" charset="-122"/>
                <a:cs typeface="Times New Roman" pitchFamily="34" charset="-120"/>
              </a:rPr>
              <a:t>，有利</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于推动世界多极化</a:t>
            </a:r>
            <a:r>
              <a:rPr lang="en-US" altLang="zh-CN" sz="2400" b="0" i="0" dirty="0">
                <a:solidFill>
                  <a:srgbClr val="FF0000"/>
                </a:solidFill>
                <a:latin typeface="Times New Roman" pitchFamily="34" charset="0"/>
                <a:ea typeface="SimSun" pitchFamily="34" charset="-122"/>
                <a:cs typeface="Times New Roman" pitchFamily="34" charset="-120"/>
              </a:rPr>
              <a:t>，①②正确；我国奉行不结盟政策，③错误；“</a:t>
            </a:r>
            <a:r>
              <a:rPr lang="en-US" altLang="zh-CN" sz="2400" b="0" i="0">
                <a:solidFill>
                  <a:srgbClr val="FF0000"/>
                </a:solidFill>
                <a:latin typeface="Times New Roman" pitchFamily="34" charset="0"/>
                <a:ea typeface="SimSun" pitchFamily="34" charset="-122"/>
                <a:cs typeface="Times New Roman" pitchFamily="34" charset="-120"/>
              </a:rPr>
              <a:t>利益已趋于一致”</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说法不符合实际</a:t>
            </a:r>
            <a:r>
              <a:rPr lang="en-US" altLang="zh-CN" sz="2400" b="0" i="0" dirty="0">
                <a:solidFill>
                  <a:srgbClr val="FF0000"/>
                </a:solidFill>
                <a:latin typeface="Times New Roman" pitchFamily="34" charset="0"/>
                <a:ea typeface="SimSun" pitchFamily="34" charset="-122"/>
                <a:cs typeface="Times New Roman" pitchFamily="34" charset="-120"/>
              </a:rPr>
              <a:t>，④错误。故选A。</a:t>
            </a:r>
            <a:endParaRPr lang="en-US" altLang="zh-CN" sz="2400" dirty="0"/>
          </a:p>
          <a:p>
            <a:pPr latinLnBrk="1">
              <a:lnSpc>
                <a:spcPts val="4400"/>
              </a:lnSpc>
            </a:pPr>
            <a:r>
              <a:rPr lang="en-US" altLang="zh-CN" sz="2400" b="1" i="0">
                <a:solidFill>
                  <a:srgbClr val="FF0000"/>
                </a:solidFill>
                <a:latin typeface="SimSun" panose="02010600030101010101" pitchFamily="2" charset="-122"/>
                <a:ea typeface="SimSun" pitchFamily="34" charset="-122"/>
                <a:cs typeface="Times New Roman" pitchFamily="34" charset="-120"/>
              </a:rPr>
              <a:t>    </a:t>
            </a:r>
            <a:r>
              <a:rPr lang="en-US" altLang="zh-CN" sz="2400" b="1" i="0">
                <a:solidFill>
                  <a:srgbClr val="FF0000"/>
                </a:solidFill>
                <a:latin typeface="Times New Roman" pitchFamily="34" charset="0"/>
                <a:ea typeface="SimSun" pitchFamily="34" charset="-122"/>
                <a:cs typeface="Times New Roman" pitchFamily="34" charset="-120"/>
              </a:rPr>
              <a:t>上分警示</a:t>
            </a:r>
            <a:r>
              <a:rPr lang="en-US" altLang="zh-CN" sz="2400" b="1" i="0">
                <a:solidFill>
                  <a:srgbClr val="FF0000"/>
                </a:solidFill>
                <a:latin typeface="SimSun" pitchFamily="34" charset="0"/>
                <a:ea typeface="SimSun" pitchFamily="34" charset="-122"/>
                <a:cs typeface="SimSun" pitchFamily="34" charset="-120"/>
              </a:rPr>
              <a:t> </a:t>
            </a:r>
            <a:r>
              <a:rPr lang="en-US" altLang="zh-CN" sz="2400" b="1" i="0" dirty="0">
                <a:solidFill>
                  <a:srgbClr val="FF0000"/>
                </a:solidFill>
                <a:latin typeface="Times New Roman" pitchFamily="34" charset="0"/>
                <a:ea typeface="SimSun" pitchFamily="34" charset="-122"/>
                <a:cs typeface="Times New Roman" pitchFamily="34" charset="-120"/>
              </a:rPr>
              <a:t>我国与其他国家不结盟</a:t>
            </a:r>
            <a:endParaRPr lang="en-US" altLang="zh-CN" sz="2400" dirty="0"/>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中国实行的是不结盟政策</a:t>
            </a:r>
            <a:r>
              <a:rPr lang="en-US" altLang="zh-CN" sz="2400" b="0" i="0" dirty="0">
                <a:solidFill>
                  <a:srgbClr val="FF0000"/>
                </a:solidFill>
                <a:latin typeface="Times New Roman" pitchFamily="34" charset="0"/>
                <a:ea typeface="SimSun" pitchFamily="34" charset="-122"/>
                <a:cs typeface="Times New Roman" pitchFamily="34" charset="-120"/>
              </a:rPr>
              <a:t>。中国的外交政策基于独立自主和平共处的原则</a:t>
            </a:r>
            <a:r>
              <a:rPr lang="en-US" altLang="zh-CN" sz="2400" b="0" i="0">
                <a:solidFill>
                  <a:srgbClr val="FF0000"/>
                </a:solidFill>
                <a:latin typeface="Times New Roman" pitchFamily="34" charset="0"/>
                <a:ea typeface="SimSun" pitchFamily="34" charset="-122"/>
                <a:cs typeface="Times New Roman" pitchFamily="34" charset="-120"/>
              </a:rPr>
              <a:t>，避免</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与其他国家或组织建立传统的军事或政治联盟。这种政策旨在保持灵活性和独立</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性</a:t>
            </a:r>
            <a:r>
              <a:rPr lang="en-US" altLang="zh-CN" sz="2400" b="0" i="0" dirty="0">
                <a:solidFill>
                  <a:srgbClr val="FF0000"/>
                </a:solidFill>
                <a:latin typeface="Times New Roman" pitchFamily="34" charset="0"/>
                <a:ea typeface="SimSun" pitchFamily="34" charset="-122"/>
                <a:cs typeface="Times New Roman" pitchFamily="34" charset="-120"/>
              </a:rPr>
              <a:t>，以便根据国家利益作出决策，同时促进广泛的国际合作和发展。</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C_5_BD.30_1#7f25caea5?sp=1&amp;vopoq=1&amp;pid=e547de664&amp;color=0,0,0&amp;vtp=1&amp;bt=1&amp;bbb=1&amp;hb=1"/>
          <p:cNvSpPr/>
          <p:nvPr/>
        </p:nvSpPr>
        <p:spPr>
          <a:xfrm>
            <a:off x="649224" y="864000"/>
            <a:ext cx="10899648" cy="27097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8.</a:t>
            </a:r>
            <a:r>
              <a:rPr lang="en-US" altLang="zh-CN" sz="2400" b="0" i="0" dirty="0">
                <a:solidFill>
                  <a:srgbClr val="000000"/>
                </a:solidFill>
                <a:latin typeface="仿宋" pitchFamily="34" charset="0"/>
                <a:ea typeface="仿宋" pitchFamily="34" charset="-122"/>
                <a:cs typeface="仿宋" pitchFamily="34" charset="-120"/>
              </a:rPr>
              <a:t>[2024江苏徐州月考]</a:t>
            </a:r>
            <a:r>
              <a:rPr lang="en-US" altLang="zh-CN" sz="2400" b="0" i="0" dirty="0">
                <a:solidFill>
                  <a:srgbClr val="000000"/>
                </a:solidFill>
                <a:latin typeface="Times New Roman" pitchFamily="34" charset="0"/>
                <a:ea typeface="SimSun" pitchFamily="34" charset="-122"/>
                <a:cs typeface="Times New Roman" pitchFamily="34" charset="-120"/>
              </a:rPr>
              <a:t>中国常驻联合国代表出席在联合国举行的“小国</a:t>
            </a:r>
            <a:r>
              <a:rPr lang="en-US" altLang="zh-CN" sz="2400" b="0" i="0">
                <a:solidFill>
                  <a:srgbClr val="000000"/>
                </a:solidFill>
                <a:latin typeface="Times New Roman" pitchFamily="34" charset="0"/>
                <a:ea typeface="SimSun" pitchFamily="34" charset="-122"/>
                <a:cs typeface="Times New Roman" pitchFamily="34" charset="-120"/>
              </a:rPr>
              <a:t>、多边主义</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和国际法</a:t>
            </a:r>
            <a:r>
              <a:rPr lang="en-US" altLang="zh-CN" sz="2400" b="0" i="0" dirty="0">
                <a:solidFill>
                  <a:srgbClr val="000000"/>
                </a:solidFill>
                <a:latin typeface="Times New Roman" pitchFamily="34" charset="0"/>
                <a:ea typeface="SimSun" pitchFamily="34" charset="-122"/>
                <a:cs typeface="Times New Roman" pitchFamily="34" charset="-120"/>
              </a:rPr>
              <a:t>”高级别圆桌会议时指出，联合国193个成员国中，小国占绝大多数</a:t>
            </a:r>
            <a:r>
              <a:rPr lang="en-US" altLang="zh-CN" sz="2400" b="0" i="0">
                <a:solidFill>
                  <a:srgbClr val="000000"/>
                </a:solidFill>
                <a:latin typeface="Times New Roman" pitchFamily="34" charset="0"/>
                <a:ea typeface="SimSun" pitchFamily="34" charset="-122"/>
                <a:cs typeface="Times New Roman" pitchFamily="34" charset="-120"/>
              </a:rPr>
              <a:t>。多</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边治理体系是否公正</a:t>
            </a:r>
            <a:r>
              <a:rPr lang="en-US" altLang="zh-CN" sz="2400" b="0" i="0" dirty="0">
                <a:solidFill>
                  <a:srgbClr val="000000"/>
                </a:solidFill>
                <a:latin typeface="Times New Roman" pitchFamily="34" charset="0"/>
                <a:ea typeface="SimSun" pitchFamily="34" charset="-122"/>
                <a:cs typeface="Times New Roman" pitchFamily="34" charset="-120"/>
              </a:rPr>
              <a:t>，小国最有发言权。小国在应对气候变化、</a:t>
            </a:r>
            <a:r>
              <a:rPr lang="en-US" altLang="zh-CN" sz="2400" b="0" i="0">
                <a:solidFill>
                  <a:srgbClr val="000000"/>
                </a:solidFill>
                <a:latin typeface="Times New Roman" pitchFamily="34" charset="0"/>
                <a:ea typeface="SimSun" pitchFamily="34" charset="-122"/>
                <a:cs typeface="Times New Roman" pitchFamily="34" charset="-120"/>
              </a:rPr>
              <a:t>实施可持续发展、</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维护国际法治等方面发挥重要作用</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在联合国工作中必须充分倾听小国的声音，</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确实重视小国的诉求</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充分倾听小国的声音(</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31_1#7f25caea5.bracket?vopoq=1&amp;pid=e547de664&amp;color=0,0,0&amp;vpa=8&amp;vtp=1"/>
          <p:cNvSpPr/>
          <p:nvPr/>
        </p:nvSpPr>
        <p:spPr>
          <a:xfrm>
            <a:off x="6685693" y="30877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5_BD.32_1#7f25caea5?vopoq=1&amp;pid=e547de664&amp;color=0,0,0&amp;vtp=1&amp;bbb=1"/>
          <p:cNvSpPr/>
          <p:nvPr/>
        </p:nvSpPr>
        <p:spPr>
          <a:xfrm>
            <a:off x="649224" y="3611390"/>
            <a:ext cx="10899648" cy="1033399"/>
          </a:xfrm>
          <a:prstGeom prst="rect">
            <a:avLst/>
          </a:prstGeom>
          <a:noFill/>
          <a:ln/>
        </p:spPr>
        <p:txBody>
          <a:bodyPr wrap="none" lIns="0" tIns="0" rIns="0" bIns="0" rtlCol="0" anchor="t"/>
          <a:lstStyle/>
          <a:p>
            <a:pPr latinLnBrk="1">
              <a:lnSpc>
                <a:spcPts val="4400"/>
              </a:lnSpc>
              <a:tabLst>
                <a:tab pos="5981406" algn="l"/>
              </a:tabLst>
            </a:pPr>
            <a:r>
              <a:rPr lang="en-US" altLang="zh-CN" sz="2400" b="0" i="0">
                <a:solidFill>
                  <a:srgbClr val="000000"/>
                </a:solidFill>
                <a:latin typeface="Times New Roman" pitchFamily="34" charset="0"/>
                <a:ea typeface="SimSun" pitchFamily="34" charset="-122"/>
                <a:cs typeface="Times New Roman" pitchFamily="34" charset="-120"/>
              </a:rPr>
              <a:t>①能够彻底解决当前面临的各种挑战</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②有利于促进国际关系民主化</a:t>
            </a:r>
            <a:endParaRPr lang="en-US" altLang="zh-CN" sz="2400" dirty="0"/>
          </a:p>
          <a:p>
            <a:pPr latinLnBrk="1">
              <a:lnSpc>
                <a:spcPts val="4200"/>
              </a:lnSpc>
              <a:tabLst>
                <a:tab pos="5981406" algn="l"/>
              </a:tabLst>
            </a:pPr>
            <a:r>
              <a:rPr lang="en-US" altLang="zh-CN" sz="2400" b="0" i="0">
                <a:solidFill>
                  <a:srgbClr val="000000"/>
                </a:solidFill>
                <a:latin typeface="Times New Roman" pitchFamily="34" charset="0"/>
                <a:ea typeface="SimSun" pitchFamily="34" charset="-122"/>
                <a:cs typeface="Times New Roman" pitchFamily="34" charset="-120"/>
              </a:rPr>
              <a:t>③是当今世界多极化趋势的必然要求</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④能够提高我国的国际地位</a:t>
            </a:r>
            <a:endParaRPr lang="en-US" altLang="zh-CN" sz="2400" dirty="0"/>
          </a:p>
        </p:txBody>
      </p:sp>
      <p:sp>
        <p:nvSpPr>
          <p:cNvPr id="5" name="QC_5_BD.32_2#7f25caea5.choices?vopoq=1&amp;pid=e547de664&amp;color=0,0,0&amp;vtp=1&amp;bbb=1"/>
          <p:cNvSpPr/>
          <p:nvPr/>
        </p:nvSpPr>
        <p:spPr>
          <a:xfrm>
            <a:off x="649224" y="4708352"/>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.①③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B.①④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.②④</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C_5_AS.33_1#7f25caea5?vopoq=1&amp;pid=e547de664&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本题考查复杂多变的关系。多边治理体系是否公正，</a:t>
            </a:r>
            <a:r>
              <a:rPr lang="en-US" altLang="zh-CN" sz="2400" b="0" i="0">
                <a:solidFill>
                  <a:srgbClr val="FF0000"/>
                </a:solidFill>
                <a:latin typeface="Times New Roman" pitchFamily="34" charset="0"/>
                <a:ea typeface="SimSun" pitchFamily="34" charset="-122"/>
                <a:cs typeface="Times New Roman" pitchFamily="34" charset="-120"/>
              </a:rPr>
              <a:t>小国最有发言权。</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充分倾听小国的声音是当今世界多极化趋势的必然要求，有利于促进国际关系民</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主化</a:t>
            </a:r>
            <a:r>
              <a:rPr lang="en-US" altLang="zh-CN" sz="2400" b="0" i="0" dirty="0">
                <a:solidFill>
                  <a:srgbClr val="FF0000"/>
                </a:solidFill>
                <a:latin typeface="Times New Roman" pitchFamily="34" charset="0"/>
                <a:ea typeface="SimSun" pitchFamily="34" charset="-122"/>
                <a:cs typeface="Times New Roman" pitchFamily="34" charset="-120"/>
              </a:rPr>
              <a:t>，②③正确；“彻底”说法过于绝对，①错误</a:t>
            </a:r>
            <a:r>
              <a:rPr lang="en-US" altLang="zh-CN" sz="2400" b="0" i="0">
                <a:solidFill>
                  <a:srgbClr val="FF0000"/>
                </a:solidFill>
                <a:latin typeface="Times New Roman" pitchFamily="34" charset="0"/>
                <a:ea typeface="SimSun" pitchFamily="34" charset="-122"/>
                <a:cs typeface="Times New Roman" pitchFamily="34" charset="-120"/>
              </a:rPr>
              <a:t>；充分倾听小国的声音与提高我</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国的国际地位无关</a:t>
            </a:r>
            <a:r>
              <a:rPr lang="en-US" altLang="zh-CN" sz="2400" b="0" i="0" dirty="0">
                <a:solidFill>
                  <a:srgbClr val="FF0000"/>
                </a:solidFill>
                <a:latin typeface="Times New Roman" pitchFamily="34" charset="0"/>
                <a:ea typeface="SimSun" pitchFamily="34" charset="-122"/>
                <a:cs typeface="Times New Roman" pitchFamily="34" charset="-120"/>
              </a:rPr>
              <a:t>，④排除。故选C。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C_5_BD.34_1#13dc89998?sp=1&amp;vopoq=1&amp;pid=e547de664&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9.</a:t>
            </a:r>
            <a:r>
              <a:rPr lang="en-US" altLang="zh-CN" sz="2400" b="0" i="0" dirty="0">
                <a:solidFill>
                  <a:srgbClr val="000000"/>
                </a:solidFill>
                <a:latin typeface="仿宋" pitchFamily="34" charset="0"/>
                <a:ea typeface="仿宋" pitchFamily="34" charset="-122"/>
                <a:cs typeface="仿宋" pitchFamily="34" charset="-120"/>
              </a:rPr>
              <a:t>[2024河北秦皇岛期末]</a:t>
            </a:r>
            <a:r>
              <a:rPr lang="en-US" altLang="zh-CN" sz="2400" b="0" i="0" dirty="0">
                <a:solidFill>
                  <a:srgbClr val="000000"/>
                </a:solidFill>
                <a:latin typeface="Times New Roman" pitchFamily="34" charset="0"/>
                <a:ea typeface="SimSun" pitchFamily="34" charset="-122"/>
                <a:cs typeface="Times New Roman" pitchFamily="34" charset="-120"/>
              </a:rPr>
              <a:t>某部电影的主题为“反对战争，向往和平，自由追梦</a:t>
            </a:r>
            <a:r>
              <a:rPr lang="en-US" altLang="zh-CN" sz="2400" b="0" i="0">
                <a:solidFill>
                  <a:srgbClr val="000000"/>
                </a:solidFill>
                <a:latin typeface="Times New Roman" pitchFamily="34" charset="0"/>
                <a:ea typeface="SimSun" pitchFamily="34" charset="-122"/>
                <a:cs typeface="Times New Roman" pitchFamily="34" charset="-120"/>
              </a:rPr>
              <a:t>”。这</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一主题反映了人类从远古时代起就向往和平的生活</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渴望没有战争烟云的天空。</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人类之所以渴望没有战争烟云的天空</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是因为(</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35_1#13dc89998.bracket?vopoq=1&amp;pid=e547de664&amp;color=0,0,0&amp;vpa=9&amp;vtp=1"/>
          <p:cNvSpPr/>
          <p:nvPr/>
        </p:nvSpPr>
        <p:spPr>
          <a:xfrm>
            <a:off x="6990493" y="19701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5_BD.36_1#13dc89998?vopoq=1&amp;pid=e547de664&amp;color=0,0,0&amp;vtp=1&amp;bbb=1"/>
          <p:cNvSpPr/>
          <p:nvPr/>
        </p:nvSpPr>
        <p:spPr>
          <a:xfrm>
            <a:off x="649224" y="251919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①频发的战争使许多国家仍然难以摆脱贫困</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战争让人类付出了惨痛代价，给人类带来了难以忘却的伤痛</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战争会消耗大量资源，造成可怕的环境破坏</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dirty="0">
                <a:solidFill>
                  <a:srgbClr val="000000"/>
                </a:solidFill>
                <a:latin typeface="Times New Roman" pitchFamily="34" charset="0"/>
                <a:ea typeface="SimSun" pitchFamily="34" charset="-122"/>
                <a:cs typeface="Times New Roman" pitchFamily="34" charset="-120"/>
              </a:rPr>
              <a:t>战争会造成财产损失，影响经济发展</a:t>
            </a:r>
            <a:endParaRPr lang="en-US" altLang="zh-CN" sz="2400" dirty="0"/>
          </a:p>
        </p:txBody>
      </p:sp>
      <p:sp>
        <p:nvSpPr>
          <p:cNvPr id="5" name="QC_5_BD.36_2#13dc89998.choices?vopoq=1&amp;pid=e547de664&amp;color=0,0,0&amp;vtp=1&amp;bbb=1"/>
          <p:cNvSpPr/>
          <p:nvPr/>
        </p:nvSpPr>
        <p:spPr>
          <a:xfrm>
            <a:off x="649224" y="4709622"/>
            <a:ext cx="10899648" cy="474599"/>
          </a:xfrm>
          <a:prstGeom prst="rect">
            <a:avLst/>
          </a:prstGeom>
          <a:noFill/>
          <a:ln/>
        </p:spPr>
        <p:txBody>
          <a:bodyPr wrap="none" lIns="0" tIns="0" rIns="0" bIns="0" rtlCol="0" anchor="t"/>
          <a:lstStyle/>
          <a:p>
            <a:pPr latinLnBrk="1">
              <a:lnSpc>
                <a:spcPts val="4200"/>
              </a:lnSpc>
              <a:tabLst>
                <a:tab pos="2714478" algn="l"/>
                <a:tab pos="5708356" algn="l"/>
                <a:tab pos="83974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.①②③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B.①②③④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C.①③④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.②③④</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QC_5_AS.37_1#13dc89998?vopoq=1&amp;pid=e547de664&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0" i="0" spc="-50" dirty="0">
                <a:solidFill>
                  <a:srgbClr val="FF0000"/>
                </a:solidFill>
                <a:latin typeface="Times New Roman" pitchFamily="34" charset="0"/>
                <a:ea typeface="SimHei" pitchFamily="34" charset="-122"/>
                <a:cs typeface="Times New Roman" pitchFamily="34" charset="-120"/>
              </a:rPr>
              <a:t>【解析】</a:t>
            </a:r>
            <a:r>
              <a:rPr lang="en-US" altLang="zh-CN" sz="2400" b="0" i="0" spc="-50" dirty="0">
                <a:solidFill>
                  <a:srgbClr val="FF0000"/>
                </a:solidFill>
                <a:latin typeface="Times New Roman" pitchFamily="34" charset="0"/>
                <a:ea typeface="SimSun" pitchFamily="34" charset="-122"/>
                <a:cs typeface="Times New Roman" pitchFamily="34" charset="-120"/>
              </a:rPr>
              <a:t>本题考查和平与发展。战争让人类付出了惨痛代价</a:t>
            </a:r>
            <a:r>
              <a:rPr lang="en-US" altLang="zh-CN" sz="2400" b="0" i="0" spc="-50">
                <a:solidFill>
                  <a:srgbClr val="FF0000"/>
                </a:solidFill>
                <a:latin typeface="Times New Roman" pitchFamily="34" charset="0"/>
                <a:ea typeface="SimSun" pitchFamily="34" charset="-122"/>
                <a:cs typeface="Times New Roman" pitchFamily="34" charset="-120"/>
              </a:rPr>
              <a:t>，给人类带来了难以忘</a:t>
            </a:r>
          </a:p>
          <a:p>
            <a:pPr latinLnBrk="1">
              <a:lnSpc>
                <a:spcPts val="4400"/>
              </a:lnSpc>
            </a:pPr>
            <a:r>
              <a:rPr lang="en-US" altLang="zh-CN" sz="2400" b="0" i="0" spc="-50">
                <a:solidFill>
                  <a:srgbClr val="FF0000"/>
                </a:solidFill>
                <a:latin typeface="Times New Roman" pitchFamily="34" charset="0"/>
                <a:ea typeface="SimSun" pitchFamily="34" charset="-122"/>
                <a:cs typeface="Times New Roman" pitchFamily="34" charset="-120"/>
              </a:rPr>
              <a:t>却的伤痛</a:t>
            </a:r>
            <a:r>
              <a:rPr lang="en-US" altLang="zh-CN" sz="2400" b="0" i="0" spc="-50" dirty="0">
                <a:solidFill>
                  <a:srgbClr val="FF0000"/>
                </a:solidFill>
                <a:latin typeface="Times New Roman" pitchFamily="34" charset="0"/>
                <a:ea typeface="SimSun" pitchFamily="34" charset="-122"/>
                <a:cs typeface="Times New Roman" pitchFamily="34" charset="-120"/>
              </a:rPr>
              <a:t>；战争会消耗大量资源，造成可怕的环境破坏；战争会造成财产损失</a:t>
            </a:r>
            <a:r>
              <a:rPr lang="en-US" altLang="zh-CN" sz="2400" b="0" i="0" spc="-50">
                <a:solidFill>
                  <a:srgbClr val="FF0000"/>
                </a:solidFill>
                <a:latin typeface="Times New Roman" pitchFamily="34" charset="0"/>
                <a:ea typeface="SimSun" pitchFamily="34" charset="-122"/>
                <a:cs typeface="Times New Roman" pitchFamily="34" charset="-120"/>
              </a:rPr>
              <a:t>，影</a:t>
            </a:r>
          </a:p>
          <a:p>
            <a:pPr latinLnBrk="1">
              <a:lnSpc>
                <a:spcPts val="4200"/>
              </a:lnSpc>
            </a:pPr>
            <a:r>
              <a:rPr lang="en-US" altLang="zh-CN" sz="2400" b="0" i="0" spc="-50">
                <a:solidFill>
                  <a:srgbClr val="FF0000"/>
                </a:solidFill>
                <a:latin typeface="Times New Roman" pitchFamily="34" charset="0"/>
                <a:ea typeface="SimSun" pitchFamily="34" charset="-122"/>
                <a:cs typeface="Times New Roman" pitchFamily="34" charset="-120"/>
              </a:rPr>
              <a:t>响经济发展</a:t>
            </a:r>
            <a:r>
              <a:rPr lang="en-US" altLang="zh-CN" sz="2400" b="0" i="0" spc="-50" dirty="0">
                <a:solidFill>
                  <a:srgbClr val="FF0000"/>
                </a:solidFill>
                <a:latin typeface="Times New Roman" pitchFamily="34" charset="0"/>
                <a:ea typeface="SimSun" pitchFamily="34" charset="-122"/>
                <a:cs typeface="Times New Roman" pitchFamily="34" charset="-120"/>
              </a:rPr>
              <a:t>；频发的战争使许多国家仍然难以摆脱贫困，①②③④均正确。故选B。</a:t>
            </a:r>
            <a:endParaRPr lang="en-US" altLang="zh-CN" sz="24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QC_5_BD.38_1#223924487?vopoq=1&amp;pid=e547de664&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10.</a:t>
            </a:r>
            <a:r>
              <a:rPr lang="en-US" altLang="zh-CN" sz="2400" b="0" i="0" dirty="0">
                <a:solidFill>
                  <a:srgbClr val="000000"/>
                </a:solidFill>
                <a:latin typeface="仿宋" pitchFamily="34" charset="0"/>
                <a:ea typeface="仿宋" pitchFamily="34" charset="-122"/>
                <a:cs typeface="仿宋" pitchFamily="34" charset="-120"/>
              </a:rPr>
              <a:t>[2024甘肃定西月考]</a:t>
            </a:r>
            <a:r>
              <a:rPr lang="en-US" altLang="zh-CN" sz="2400" b="0" i="0" dirty="0">
                <a:solidFill>
                  <a:srgbClr val="000000"/>
                </a:solidFill>
                <a:latin typeface="Times New Roman" pitchFamily="34" charset="0"/>
                <a:ea typeface="SimSun" pitchFamily="34" charset="-122"/>
                <a:cs typeface="Times New Roman" pitchFamily="34" charset="-120"/>
              </a:rPr>
              <a:t>联合国秘书长强调</a:t>
            </a:r>
            <a:r>
              <a:rPr lang="en-US" altLang="zh-CN" sz="2400" b="0" i="0">
                <a:solidFill>
                  <a:srgbClr val="000000"/>
                </a:solidFill>
                <a:latin typeface="Times New Roman" pitchFamily="34" charset="0"/>
                <a:ea typeface="SimSun" pitchFamily="34" charset="-122"/>
                <a:cs typeface="Times New Roman" pitchFamily="34" charset="-120"/>
              </a:rPr>
              <a:t>，联合国决不放弃为一些地区寻找和平</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解决方案的决心</a:t>
            </a:r>
            <a:r>
              <a:rPr lang="en-US" altLang="zh-CN" sz="2400" b="0" i="0" dirty="0">
                <a:solidFill>
                  <a:srgbClr val="000000"/>
                </a:solidFill>
                <a:latin typeface="Times New Roman" pitchFamily="34" charset="0"/>
                <a:ea typeface="SimSun" pitchFamily="34" charset="-122"/>
                <a:cs typeface="Times New Roman" pitchFamily="34" charset="-120"/>
              </a:rPr>
              <a:t>，同时呼吁有关各方保持克制，回到外交解决危机的轨道</a:t>
            </a:r>
            <a:r>
              <a:rPr lang="en-US" altLang="zh-CN" sz="2400" b="0" i="0">
                <a:solidFill>
                  <a:srgbClr val="000000"/>
                </a:solidFill>
                <a:latin typeface="Times New Roman" pitchFamily="34" charset="0"/>
                <a:ea typeface="SimSun" pitchFamily="34" charset="-122"/>
                <a:cs typeface="Times New Roman" pitchFamily="34" charset="-120"/>
              </a:rPr>
              <a:t>。下列</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说法正确的是(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39_1#223924487.bracket?vopoq=1&amp;pid=e547de664&amp;color=0,0,0&amp;vpa=10&amp;vtp=1"/>
          <p:cNvSpPr/>
          <p:nvPr/>
        </p:nvSpPr>
        <p:spPr>
          <a:xfrm>
            <a:off x="2710592" y="19701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5_BD.40_1#223924487.choices?vopoq=1&amp;pid=e547de664&amp;color=0,0,0&amp;vtp=1&amp;bbb=1"/>
          <p:cNvSpPr/>
          <p:nvPr/>
        </p:nvSpPr>
        <p:spPr>
          <a:xfrm>
            <a:off x="649224" y="251919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A.人们致力于用和平谈判代替武力解决争端</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.谋求发展成为世界各国人民的共同愿望</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.恐怖主义成为威胁世界和平的重要因素</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.国家间的矛盾不可调和，只能通过武力解决</a:t>
            </a:r>
            <a:endParaRPr lang="en-US" altLang="zh-CN" sz="2400" dirty="0"/>
          </a:p>
        </p:txBody>
      </p:sp>
      <p:sp>
        <p:nvSpPr>
          <p:cNvPr id="5" name="QC_5_AS.41_1#223924487?vopoq=1&amp;pid=e547de664&amp;color=0,0,0&amp;vtp=1&amp;bbb=1&amp;hb=1"/>
          <p:cNvSpPr/>
          <p:nvPr/>
        </p:nvSpPr>
        <p:spPr>
          <a:xfrm>
            <a:off x="649224" y="4716290"/>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本题考查维护世界和平</a:t>
            </a:r>
            <a:r>
              <a:rPr lang="en-US" altLang="zh-CN" sz="2400" b="0" i="0">
                <a:solidFill>
                  <a:srgbClr val="FF0000"/>
                </a:solidFill>
                <a:latin typeface="Times New Roman" pitchFamily="34" charset="0"/>
                <a:ea typeface="SimSun" pitchFamily="34" charset="-122"/>
                <a:cs typeface="Times New Roman" pitchFamily="34" charset="-120"/>
              </a:rPr>
              <a:t>。联合国秘书长呼吁有关各方回到外交解决危机</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的轨道</a:t>
            </a:r>
            <a:r>
              <a:rPr lang="en-US" altLang="zh-CN" sz="2400" b="0" i="0" dirty="0">
                <a:solidFill>
                  <a:srgbClr val="FF0000"/>
                </a:solidFill>
                <a:latin typeface="Times New Roman" pitchFamily="34" charset="0"/>
                <a:ea typeface="SimSun" pitchFamily="34" charset="-122"/>
                <a:cs typeface="Times New Roman" pitchFamily="34" charset="-120"/>
              </a:rPr>
              <a:t>，表明人们致力于用和平谈判代替武力解决争端，A正确；B、</a:t>
            </a:r>
            <a:r>
              <a:rPr lang="en-US" altLang="zh-CN" sz="2400" b="0" i="0">
                <a:solidFill>
                  <a:srgbClr val="FF0000"/>
                </a:solidFill>
                <a:latin typeface="Times New Roman" pitchFamily="34" charset="0"/>
                <a:ea typeface="SimSun" pitchFamily="34" charset="-122"/>
                <a:cs typeface="Times New Roman" pitchFamily="34" charset="-120"/>
              </a:rPr>
              <a:t>C不符合题</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意</a:t>
            </a:r>
            <a:r>
              <a:rPr lang="en-US" altLang="zh-CN" sz="2400" b="0" i="0" dirty="0">
                <a:solidFill>
                  <a:srgbClr val="FF0000"/>
                </a:solidFill>
                <a:latin typeface="Times New Roman" pitchFamily="34" charset="0"/>
                <a:ea typeface="SimSun" pitchFamily="34" charset="-122"/>
                <a:cs typeface="Times New Roman" pitchFamily="34" charset="-120"/>
              </a:rPr>
              <a:t>，排除；国家间的矛盾可以通过和平手段缓解，D错误。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QC_5_BD.42_1#a0cc2513e?sp=1&amp;vopoq=1&amp;pid=e547de664&amp;color=0,0,0&amp;vtp=1&amp;bt=1&amp;bbb=1&amp;hb=1"/>
          <p:cNvSpPr/>
          <p:nvPr/>
        </p:nvSpPr>
        <p:spPr>
          <a:xfrm>
            <a:off x="649224" y="864000"/>
            <a:ext cx="10899648" cy="909574"/>
          </a:xfrm>
          <a:prstGeom prst="rect">
            <a:avLst/>
          </a:prstGeom>
          <a:noFill/>
          <a:ln/>
        </p:spPr>
        <p:txBody>
          <a:bodyPr wrap="none" lIns="0" tIns="0" rIns="0" bIns="0" rtlCol="0" anchor="t"/>
          <a:lstStyle/>
          <a:p>
            <a:pPr algn="l" latinLnBrk="1">
              <a:lnSpc>
                <a:spcPts val="3800"/>
              </a:lnSpc>
            </a:pPr>
            <a:r>
              <a:rPr lang="en-US" altLang="zh-CN" sz="2400" b="1" i="0" dirty="0">
                <a:solidFill>
                  <a:srgbClr val="C00000"/>
                </a:solidFill>
                <a:latin typeface="Times New Roman" pitchFamily="34" charset="0"/>
                <a:ea typeface="SimSun" pitchFamily="34" charset="-122"/>
                <a:cs typeface="Times New Roman" pitchFamily="34" charset="-120"/>
              </a:rPr>
              <a:t>11.</a:t>
            </a:r>
            <a:r>
              <a:rPr lang="en-US" altLang="zh-CN" sz="2400" b="0" i="0" dirty="0">
                <a:solidFill>
                  <a:srgbClr val="000000"/>
                </a:solidFill>
                <a:latin typeface="仿宋" pitchFamily="34" charset="0"/>
                <a:ea typeface="仿宋" pitchFamily="34" charset="-122"/>
                <a:cs typeface="仿宋" pitchFamily="34" charset="-120"/>
              </a:rPr>
              <a:t>[2024广东珠海一模]</a:t>
            </a:r>
            <a:r>
              <a:rPr lang="en-US" altLang="zh-CN" sz="2400" b="0" i="0" dirty="0">
                <a:solidFill>
                  <a:srgbClr val="000000"/>
                </a:solidFill>
                <a:latin typeface="Times New Roman" pitchFamily="34" charset="0"/>
                <a:ea typeface="SimSun" pitchFamily="34" charset="-122"/>
                <a:cs typeface="Times New Roman" pitchFamily="34" charset="-120"/>
              </a:rPr>
              <a:t>据预测，估计到2030年，全球有7%的人口，约5.75</a:t>
            </a:r>
            <a:r>
              <a:rPr lang="en-US" altLang="zh-CN" sz="2400" b="0" i="0">
                <a:solidFill>
                  <a:srgbClr val="000000"/>
                </a:solidFill>
                <a:latin typeface="Times New Roman" pitchFamily="34" charset="0"/>
                <a:ea typeface="SimSun" pitchFamily="34" charset="-122"/>
                <a:cs typeface="Times New Roman" pitchFamily="34" charset="-120"/>
              </a:rPr>
              <a:t>亿人，</a:t>
            </a:r>
          </a:p>
          <a:p>
            <a:pPr latinLnBrk="1">
              <a:lnSpc>
                <a:spcPts val="3700"/>
              </a:lnSpc>
            </a:pPr>
            <a:r>
              <a:rPr lang="en-US" altLang="zh-CN" sz="2400" b="0" i="0">
                <a:solidFill>
                  <a:srgbClr val="000000"/>
                </a:solidFill>
                <a:latin typeface="Times New Roman" pitchFamily="34" charset="0"/>
                <a:ea typeface="SimSun" pitchFamily="34" charset="-122"/>
                <a:cs typeface="Times New Roman" pitchFamily="34" charset="-120"/>
              </a:rPr>
              <a:t>仍将生活在极端贫困中</a:t>
            </a:r>
            <a:r>
              <a:rPr lang="en-US" altLang="zh-CN" sz="2400" b="0" i="0" dirty="0">
                <a:solidFill>
                  <a:srgbClr val="000000"/>
                </a:solidFill>
                <a:latin typeface="Times New Roman" pitchFamily="34" charset="0"/>
                <a:ea typeface="SimSun" pitchFamily="34" charset="-122"/>
                <a:cs typeface="Times New Roman" pitchFamily="34" charset="-120"/>
              </a:rPr>
              <a:t>，其中大部分集中在撒哈拉以南非洲。</a:t>
            </a:r>
            <a:r>
              <a:rPr lang="en-US" altLang="zh-CN" sz="2400" b="0" i="0">
                <a:solidFill>
                  <a:srgbClr val="000000"/>
                </a:solidFill>
                <a:latin typeface="Times New Roman" pitchFamily="34" charset="0"/>
                <a:ea typeface="SimSun" pitchFamily="34" charset="-122"/>
                <a:cs typeface="Times New Roman" pitchFamily="34" charset="-120"/>
              </a:rPr>
              <a:t>这说明(</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43_1#a0cc2513e.bracket?vopoq=1&amp;pid=e547de664&amp;color=0,0,0&amp;vpa=11&amp;vtp=1"/>
          <p:cNvSpPr/>
          <p:nvPr/>
        </p:nvSpPr>
        <p:spPr>
          <a:xfrm>
            <a:off x="10025793" y="1339615"/>
            <a:ext cx="441325" cy="430975"/>
          </a:xfrm>
          <a:prstGeom prst="rect">
            <a:avLst/>
          </a:prstGeom>
          <a:noFill/>
          <a:ln/>
        </p:spPr>
        <p:txBody>
          <a:bodyPr wrap="none" lIns="0" tIns="0" rIns="0" bIns="0" rtlCol="0" anchor="t"/>
          <a:lstStyle/>
          <a:p>
            <a:pPr algn="ctr" latinLnBrk="1">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5_BD.44_1#a0cc2513e?vopoq=1&amp;pid=e547de664&amp;color=0,0,0&amp;vtp=1&amp;bbb=1"/>
          <p:cNvSpPr/>
          <p:nvPr/>
        </p:nvSpPr>
        <p:spPr>
          <a:xfrm>
            <a:off x="649224" y="1825136"/>
            <a:ext cx="10899648" cy="1874774"/>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Times New Roman" pitchFamily="34" charset="0"/>
                <a:ea typeface="SimSun" pitchFamily="34" charset="-122"/>
                <a:cs typeface="Times New Roman" pitchFamily="34" charset="-120"/>
              </a:rPr>
              <a:t>①贫困问题逐渐成为制约人类发展的决定因素</a:t>
            </a:r>
            <a:endParaRPr lang="en-US" altLang="zh-CN" sz="2400" dirty="0"/>
          </a:p>
          <a:p>
            <a:pPr latinLnBrk="1">
              <a:lnSpc>
                <a:spcPts val="3800"/>
              </a:lnSpc>
            </a:pPr>
            <a:r>
              <a:rPr lang="en-US" altLang="zh-CN" sz="2400" b="0" i="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世界经济发展不平衡现象仍然存在</a:t>
            </a:r>
            <a:endParaRPr lang="en-US" altLang="zh-CN" sz="2400" dirty="0"/>
          </a:p>
          <a:p>
            <a:pPr latinLnBrk="1">
              <a:lnSpc>
                <a:spcPts val="3800"/>
              </a:lnSpc>
            </a:pP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消除贫困是当今人类必须共同面对的发展课题</a:t>
            </a:r>
            <a:endParaRPr lang="en-US" altLang="zh-CN" sz="2400" dirty="0"/>
          </a:p>
          <a:p>
            <a:pPr latinLnBrk="1">
              <a:lnSpc>
                <a:spcPts val="3700"/>
              </a:lnSpc>
            </a:pP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dirty="0">
                <a:solidFill>
                  <a:srgbClr val="000000"/>
                </a:solidFill>
                <a:latin typeface="Times New Roman" pitchFamily="34" charset="0"/>
                <a:ea typeface="SimSun" pitchFamily="34" charset="-122"/>
                <a:cs typeface="Times New Roman" pitchFamily="34" charset="-120"/>
              </a:rPr>
              <a:t>世界整体上处于绝对贫困状态</a:t>
            </a:r>
            <a:endParaRPr lang="en-US" altLang="zh-CN" sz="2400" dirty="0"/>
          </a:p>
        </p:txBody>
      </p:sp>
      <p:sp>
        <p:nvSpPr>
          <p:cNvPr id="5" name="QC_5_BD.44_2#a0cc2513e.choices?vopoq=1&amp;pid=e547de664&amp;color=0,0,0&amp;vtp=1&amp;bbb=1"/>
          <p:cNvSpPr/>
          <p:nvPr/>
        </p:nvSpPr>
        <p:spPr>
          <a:xfrm>
            <a:off x="649224" y="3753567"/>
            <a:ext cx="10899648" cy="426974"/>
          </a:xfrm>
          <a:prstGeom prst="rect">
            <a:avLst/>
          </a:prstGeom>
          <a:noFill/>
          <a:ln/>
        </p:spPr>
        <p:txBody>
          <a:bodyPr wrap="none" lIns="0" tIns="0" rIns="0" bIns="0" rtlCol="0" anchor="t"/>
          <a:lstStyle/>
          <a:p>
            <a:pPr latinLnBrk="1">
              <a:lnSpc>
                <a:spcPts val="37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B.①②</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C.①③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.③④</a:t>
            </a:r>
            <a:endParaRPr lang="en-US" altLang="zh-CN" sz="2400" dirty="0"/>
          </a:p>
        </p:txBody>
      </p:sp>
      <p:sp>
        <p:nvSpPr>
          <p:cNvPr id="6" name="QC_5_AS.45_1#a0cc2513e?vopoq=1&amp;pid=e547de664&amp;color=0,0,0&amp;vtp=1&amp;bbb=1&amp;hb=1"/>
          <p:cNvSpPr/>
          <p:nvPr/>
        </p:nvSpPr>
        <p:spPr>
          <a:xfrm>
            <a:off x="649224" y="4231151"/>
            <a:ext cx="10899648" cy="1874774"/>
          </a:xfrm>
          <a:prstGeom prst="rect">
            <a:avLst/>
          </a:prstGeom>
          <a:noFill/>
          <a:ln/>
        </p:spPr>
        <p:txBody>
          <a:bodyPr wrap="none" lIns="0" tIns="0" rIns="0" bIns="0" rtlCol="0" anchor="t"/>
          <a:lstStyle/>
          <a:p>
            <a:pPr algn="l" latinLnBrk="1">
              <a:lnSpc>
                <a:spcPts val="38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本题考查消除贫困。题文说明世界经济发展不平衡现象仍然存在</a:t>
            </a:r>
            <a:r>
              <a:rPr lang="en-US" altLang="zh-CN" sz="2400" b="0" i="0">
                <a:solidFill>
                  <a:srgbClr val="FF0000"/>
                </a:solidFill>
                <a:latin typeface="Times New Roman" pitchFamily="34" charset="0"/>
                <a:ea typeface="SimSun" pitchFamily="34" charset="-122"/>
                <a:cs typeface="Times New Roman" pitchFamily="34" charset="-120"/>
              </a:rPr>
              <a:t>，同时</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表明消除贫困是当今人类必须共同面对的发展课题</a:t>
            </a:r>
            <a:r>
              <a:rPr lang="en-US" altLang="zh-CN" sz="2400" b="0" i="0" dirty="0">
                <a:solidFill>
                  <a:srgbClr val="FF0000"/>
                </a:solidFill>
                <a:latin typeface="Times New Roman" pitchFamily="34" charset="0"/>
                <a:ea typeface="SimSun" pitchFamily="34" charset="-122"/>
                <a:cs typeface="Times New Roman" pitchFamily="34" charset="-120"/>
              </a:rPr>
              <a:t>，②③符合题意</a:t>
            </a:r>
            <a:r>
              <a:rPr lang="en-US" altLang="zh-CN" sz="2400" b="0" i="0">
                <a:solidFill>
                  <a:srgbClr val="FF0000"/>
                </a:solidFill>
                <a:latin typeface="Times New Roman" pitchFamily="34" charset="0"/>
                <a:ea typeface="SimSun" pitchFamily="34" charset="-122"/>
                <a:cs typeface="Times New Roman" pitchFamily="34" charset="-120"/>
              </a:rPr>
              <a:t>；贫困问题逐</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渐成为制约人类发展的重要因素</a:t>
            </a:r>
            <a:r>
              <a:rPr lang="en-US" altLang="zh-CN" sz="2400" b="0" i="0" dirty="0">
                <a:solidFill>
                  <a:srgbClr val="FF0000"/>
                </a:solidFill>
                <a:latin typeface="Times New Roman" pitchFamily="34" charset="0"/>
                <a:ea typeface="SimSun" pitchFamily="34" charset="-122"/>
                <a:cs typeface="Times New Roman" pitchFamily="34" charset="-120"/>
              </a:rPr>
              <a:t>，不是决定因素，①错误；④</a:t>
            </a:r>
            <a:r>
              <a:rPr lang="en-US" altLang="zh-CN" sz="2400" b="0" i="0">
                <a:solidFill>
                  <a:srgbClr val="FF0000"/>
                </a:solidFill>
                <a:latin typeface="Times New Roman" pitchFamily="34" charset="0"/>
                <a:ea typeface="SimSun" pitchFamily="34" charset="-122"/>
                <a:cs typeface="Times New Roman" pitchFamily="34" charset="-120"/>
              </a:rPr>
              <a:t>说法不符合实际，</a:t>
            </a:r>
          </a:p>
          <a:p>
            <a:pPr latinLnBrk="1">
              <a:lnSpc>
                <a:spcPts val="3700"/>
              </a:lnSpc>
            </a:pPr>
            <a:r>
              <a:rPr lang="en-US" altLang="zh-CN" sz="2400" b="0" i="0">
                <a:solidFill>
                  <a:srgbClr val="FF0000"/>
                </a:solidFill>
                <a:latin typeface="Times New Roman" pitchFamily="34" charset="0"/>
                <a:ea typeface="SimSun" pitchFamily="34" charset="-122"/>
                <a:cs typeface="Times New Roman" pitchFamily="34" charset="-120"/>
              </a:rPr>
              <a:t>排除</a:t>
            </a:r>
            <a:r>
              <a:rPr lang="en-US" altLang="zh-CN" sz="2400" b="0" i="0" dirty="0">
                <a:solidFill>
                  <a:srgbClr val="FF0000"/>
                </a:solidFill>
                <a:latin typeface="Times New Roman" pitchFamily="34" charset="0"/>
                <a:ea typeface="SimSun" pitchFamily="34" charset="-122"/>
                <a:cs typeface="Times New Roman" pitchFamily="34" charset="-120"/>
              </a:rPr>
              <a:t>。故选A。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QC_5_BD.46_1#ce9b0a041?sp=1&amp;vopoq=1&amp;pid=e547de664&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12.</a:t>
            </a:r>
            <a:r>
              <a:rPr lang="en-US" altLang="zh-CN" sz="2400" b="0" i="0" dirty="0">
                <a:solidFill>
                  <a:srgbClr val="000000"/>
                </a:solidFill>
                <a:latin typeface="仿宋" pitchFamily="34" charset="0"/>
                <a:ea typeface="仿宋" pitchFamily="34" charset="-122"/>
                <a:cs typeface="仿宋" pitchFamily="34" charset="-120"/>
              </a:rPr>
              <a:t>[2024广东廉江期末]</a:t>
            </a:r>
            <a:r>
              <a:rPr lang="en-US" altLang="zh-CN" sz="2400" b="0" i="0" dirty="0">
                <a:solidFill>
                  <a:srgbClr val="000000"/>
                </a:solidFill>
                <a:latin typeface="Times New Roman" pitchFamily="34" charset="0"/>
                <a:ea typeface="SimSun" pitchFamily="34" charset="-122"/>
                <a:cs typeface="Times New Roman" pitchFamily="34" charset="-120"/>
              </a:rPr>
              <a:t>当今世界，</a:t>
            </a:r>
            <a:r>
              <a:rPr lang="en-US" altLang="zh-CN" sz="2400" b="0" i="0">
                <a:solidFill>
                  <a:srgbClr val="000000"/>
                </a:solidFill>
                <a:latin typeface="Times New Roman" pitchFamily="34" charset="0"/>
                <a:ea typeface="SimSun" pitchFamily="34" charset="-122"/>
                <a:cs typeface="Times New Roman" pitchFamily="34" charset="-120"/>
              </a:rPr>
              <a:t>发达国家与发展中国家间的贫富差距不断扩大，</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由贫困衍生的饥饿</a:t>
            </a:r>
            <a:r>
              <a:rPr lang="en-US" altLang="zh-CN" sz="2400" b="0" i="0" dirty="0">
                <a:solidFill>
                  <a:srgbClr val="000000"/>
                </a:solidFill>
                <a:latin typeface="Times New Roman" pitchFamily="34" charset="0"/>
                <a:ea typeface="SimSun" pitchFamily="34" charset="-122"/>
                <a:cs typeface="Times New Roman" pitchFamily="34" charset="-120"/>
              </a:rPr>
              <a:t>、疾病、</a:t>
            </a:r>
            <a:r>
              <a:rPr lang="en-US" altLang="zh-CN" sz="2400" b="0" i="0">
                <a:solidFill>
                  <a:srgbClr val="000000"/>
                </a:solidFill>
                <a:latin typeface="Times New Roman" pitchFamily="34" charset="0"/>
                <a:ea typeface="SimSun" pitchFamily="34" charset="-122"/>
                <a:cs typeface="Times New Roman" pitchFamily="34" charset="-120"/>
              </a:rPr>
              <a:t>社会冲突和动荡等一系列问题深深制约着人类的发展。</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为此</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各国必须(</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47_1#ce9b0a041.bracket?vopoq=1&amp;pid=e547de664&amp;color=0,0,0&amp;vpa=12&amp;vtp=1"/>
          <p:cNvSpPr/>
          <p:nvPr/>
        </p:nvSpPr>
        <p:spPr>
          <a:xfrm>
            <a:off x="3015392" y="19701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5_BD.48_1#ce9b0a041?vopoq=1&amp;pid=e547de664&amp;color=0,0,0&amp;vtp=1&amp;bbb=1"/>
          <p:cNvSpPr/>
          <p:nvPr/>
        </p:nvSpPr>
        <p:spPr>
          <a:xfrm>
            <a:off x="649224" y="2519190"/>
            <a:ext cx="10899648" cy="1033399"/>
          </a:xfrm>
          <a:prstGeom prst="rect">
            <a:avLst/>
          </a:prstGeom>
          <a:noFill/>
          <a:ln/>
        </p:spPr>
        <p:txBody>
          <a:bodyPr wrap="none" lIns="0" tIns="0" rIns="0" bIns="0" rtlCol="0" anchor="t"/>
          <a:lstStyle/>
          <a:p>
            <a:pPr latinLnBrk="1">
              <a:lnSpc>
                <a:spcPts val="4400"/>
              </a:lnSpc>
              <a:tabLst>
                <a:tab pos="5555956" algn="l"/>
              </a:tabLst>
            </a:pPr>
            <a:r>
              <a:rPr lang="en-US" altLang="zh-CN" sz="2400" b="0" i="0" dirty="0">
                <a:solidFill>
                  <a:srgbClr val="000000"/>
                </a:solidFill>
                <a:latin typeface="Times New Roman" pitchFamily="34" charset="0"/>
                <a:ea typeface="SimSun" pitchFamily="34" charset="-122"/>
                <a:cs typeface="Times New Roman" pitchFamily="34" charset="-120"/>
              </a:rPr>
              <a:t>①坚持消除贫困</a:t>
            </a:r>
            <a:r>
              <a:rPr lang="en-US" altLang="zh-CN" sz="2400" b="0" i="0">
                <a:solidFill>
                  <a:srgbClr val="000000"/>
                </a:solidFill>
                <a:latin typeface="Times New Roman" pitchFamily="34" charset="0"/>
                <a:ea typeface="SimSun" pitchFamily="34" charset="-122"/>
                <a:cs typeface="Times New Roman" pitchFamily="34" charset="-120"/>
              </a:rPr>
              <a:t>，推动可持续发展</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采取共同行动</a:t>
            </a:r>
            <a:r>
              <a:rPr lang="en-US" altLang="zh-CN" sz="2400" b="0" i="0">
                <a:solidFill>
                  <a:srgbClr val="000000"/>
                </a:solidFill>
                <a:latin typeface="Times New Roman" pitchFamily="34" charset="0"/>
                <a:ea typeface="SimSun" pitchFamily="34" charset="-122"/>
                <a:cs typeface="Times New Roman" pitchFamily="34" charset="-120"/>
              </a:rPr>
              <a:t>，承担共同责任</a:t>
            </a:r>
            <a:endParaRPr lang="en-US" altLang="zh-CN" sz="2400" dirty="0"/>
          </a:p>
          <a:p>
            <a:pPr latinLnBrk="1">
              <a:lnSpc>
                <a:spcPts val="4200"/>
              </a:lnSpc>
              <a:tabLst>
                <a:tab pos="5555956" algn="l"/>
              </a:tabLst>
            </a:pP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维护自身利益</a:t>
            </a:r>
            <a:r>
              <a:rPr lang="en-US" altLang="zh-CN" sz="2400" b="0" i="0">
                <a:solidFill>
                  <a:srgbClr val="000000"/>
                </a:solidFill>
                <a:latin typeface="Times New Roman" pitchFamily="34" charset="0"/>
                <a:ea typeface="SimSun" pitchFamily="34" charset="-122"/>
                <a:cs typeface="Times New Roman" pitchFamily="34" charset="-120"/>
              </a:rPr>
              <a:t>，只注重本国发展</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dirty="0">
                <a:solidFill>
                  <a:srgbClr val="000000"/>
                </a:solidFill>
                <a:latin typeface="Times New Roman" pitchFamily="34" charset="0"/>
                <a:ea typeface="SimSun" pitchFamily="34" charset="-122"/>
                <a:cs typeface="Times New Roman" pitchFamily="34" charset="-120"/>
              </a:rPr>
              <a:t>结合实际情况</a:t>
            </a:r>
            <a:r>
              <a:rPr lang="en-US" altLang="zh-CN" sz="2400" b="0" i="0">
                <a:solidFill>
                  <a:srgbClr val="000000"/>
                </a:solidFill>
                <a:latin typeface="Times New Roman" pitchFamily="34" charset="0"/>
                <a:ea typeface="SimSun" pitchFamily="34" charset="-122"/>
                <a:cs typeface="Times New Roman" pitchFamily="34" charset="-120"/>
              </a:rPr>
              <a:t>，作出各自的贡献</a:t>
            </a:r>
            <a:endParaRPr lang="en-US" altLang="zh-CN" sz="2400" dirty="0"/>
          </a:p>
        </p:txBody>
      </p:sp>
      <p:sp>
        <p:nvSpPr>
          <p:cNvPr id="5" name="QC_5_BD.48_2#ce9b0a041.choices?vopoq=1&amp;pid=e547de664&amp;color=0,0,0&amp;vtp=1&amp;bbb=1"/>
          <p:cNvSpPr/>
          <p:nvPr/>
        </p:nvSpPr>
        <p:spPr>
          <a:xfrm>
            <a:off x="649224" y="3616152"/>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.①②④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B.①②③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C.①③④</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.②③④</a:t>
            </a:r>
            <a:endParaRPr lang="en-US" altLang="zh-CN" sz="2400" dirty="0"/>
          </a:p>
        </p:txBody>
      </p:sp>
      <p:sp>
        <p:nvSpPr>
          <p:cNvPr id="6" name="QC_5_AS.49_1#ce9b0a041?vopoq=1&amp;pid=e547de664&amp;color=0,0,0&amp;vtp=1&amp;bbb=1&amp;hb=1"/>
          <p:cNvSpPr/>
          <p:nvPr/>
        </p:nvSpPr>
        <p:spPr>
          <a:xfrm>
            <a:off x="649224" y="415749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本题考查推动可持续发展。面对制约人类发展的贫困等问题</a:t>
            </a:r>
            <a:r>
              <a:rPr lang="en-US" altLang="zh-CN" sz="2400" b="0" i="0">
                <a:solidFill>
                  <a:srgbClr val="FF0000"/>
                </a:solidFill>
                <a:latin typeface="Times New Roman" pitchFamily="34" charset="0"/>
                <a:ea typeface="SimSun" pitchFamily="34" charset="-122"/>
                <a:cs typeface="Times New Roman" pitchFamily="34" charset="-120"/>
              </a:rPr>
              <a:t>，各国必须</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积极行动</a:t>
            </a:r>
            <a:r>
              <a:rPr lang="en-US" altLang="zh-CN" sz="2400" b="0" i="0" dirty="0">
                <a:solidFill>
                  <a:srgbClr val="FF0000"/>
                </a:solidFill>
                <a:latin typeface="Times New Roman" pitchFamily="34" charset="0"/>
                <a:ea typeface="SimSun" pitchFamily="34" charset="-122"/>
                <a:cs typeface="Times New Roman" pitchFamily="34" charset="-120"/>
              </a:rPr>
              <a:t>，承担应尽的责任，为消除一切形式的贫困、</a:t>
            </a:r>
            <a:r>
              <a:rPr lang="en-US" altLang="zh-CN" sz="2400" b="0" i="0">
                <a:solidFill>
                  <a:srgbClr val="FF0000"/>
                </a:solidFill>
                <a:latin typeface="Times New Roman" pitchFamily="34" charset="0"/>
                <a:ea typeface="SimSun" pitchFamily="34" charset="-122"/>
                <a:cs typeface="Times New Roman" pitchFamily="34" charset="-120"/>
              </a:rPr>
              <a:t>促进可持续发展共同努力，</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各国应结合自身的实际情况</a:t>
            </a:r>
            <a:r>
              <a:rPr lang="en-US" altLang="zh-CN" sz="2400" b="0" i="0" dirty="0">
                <a:solidFill>
                  <a:srgbClr val="FF0000"/>
                </a:solidFill>
                <a:latin typeface="Times New Roman" pitchFamily="34" charset="0"/>
                <a:ea typeface="SimSun" pitchFamily="34" charset="-122"/>
                <a:cs typeface="Times New Roman" pitchFamily="34" charset="-120"/>
              </a:rPr>
              <a:t>，不断探索消除贫困的有效途径</a:t>
            </a:r>
            <a:r>
              <a:rPr lang="en-US" altLang="zh-CN" sz="2400" b="0" i="0">
                <a:solidFill>
                  <a:srgbClr val="FF0000"/>
                </a:solidFill>
                <a:latin typeface="Times New Roman" pitchFamily="34" charset="0"/>
                <a:ea typeface="SimSun" pitchFamily="34" charset="-122"/>
                <a:cs typeface="Times New Roman" pitchFamily="34" charset="-120"/>
              </a:rPr>
              <a:t>，为促进世界的发展</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作出各自的贡献</a:t>
            </a:r>
            <a:r>
              <a:rPr lang="en-US" altLang="zh-CN" sz="2400" b="0" i="0" dirty="0">
                <a:solidFill>
                  <a:srgbClr val="FF0000"/>
                </a:solidFill>
                <a:latin typeface="Times New Roman" pitchFamily="34" charset="0"/>
                <a:ea typeface="SimSun" pitchFamily="34" charset="-122"/>
                <a:cs typeface="Times New Roman" pitchFamily="34" charset="-120"/>
              </a:rPr>
              <a:t>，①②④正确；世界各国不能只注重本国发展，③错误。故选A。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C_5_BD.50_1#524e61109?vopoq=1&amp;pid=e547de664&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13.</a:t>
            </a:r>
            <a:r>
              <a:rPr lang="en-US" altLang="zh-CN" sz="2400" b="0" i="0" dirty="0">
                <a:solidFill>
                  <a:srgbClr val="000000"/>
                </a:solidFill>
                <a:latin typeface="仿宋" pitchFamily="34" charset="0"/>
                <a:ea typeface="仿宋" pitchFamily="34" charset="-122"/>
                <a:cs typeface="仿宋" pitchFamily="34" charset="-120"/>
              </a:rPr>
              <a:t>[2024福建中考]</a:t>
            </a:r>
            <a:r>
              <a:rPr lang="en-US" altLang="zh-CN" sz="2400" b="0" i="0" dirty="0">
                <a:solidFill>
                  <a:srgbClr val="000000"/>
                </a:solidFill>
                <a:latin typeface="Times New Roman" pitchFamily="34" charset="0"/>
                <a:ea typeface="SimSun" pitchFamily="34" charset="-122"/>
                <a:cs typeface="Times New Roman" pitchFamily="34" charset="-120"/>
              </a:rPr>
              <a:t>在《联合国气候变化框架公约》第28</a:t>
            </a:r>
            <a:r>
              <a:rPr lang="en-US" altLang="zh-CN" sz="2400" b="0" i="0">
                <a:solidFill>
                  <a:srgbClr val="000000"/>
                </a:solidFill>
                <a:latin typeface="Times New Roman" pitchFamily="34" charset="0"/>
                <a:ea typeface="SimSun" pitchFamily="34" charset="-122"/>
                <a:cs typeface="Times New Roman" pitchFamily="34" charset="-120"/>
              </a:rPr>
              <a:t>次缔约方大会举办期间，</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中国牵头发起</a:t>
            </a:r>
            <a:r>
              <a:rPr lang="en-US" altLang="zh-CN" sz="2400" b="0" i="0" dirty="0">
                <a:solidFill>
                  <a:srgbClr val="000000"/>
                </a:solidFill>
                <a:latin typeface="Times New Roman" pitchFamily="34" charset="0"/>
                <a:ea typeface="SimSun" pitchFamily="34" charset="-122"/>
                <a:cs typeface="Times New Roman" pitchFamily="34" charset="-120"/>
              </a:rPr>
              <a:t>“昆明—蒙特利尔全球生物多样性框架”实施倡议</a:t>
            </a:r>
            <a:r>
              <a:rPr lang="en-US" altLang="zh-CN" sz="2400" b="0" i="0">
                <a:solidFill>
                  <a:srgbClr val="000000"/>
                </a:solidFill>
                <a:latin typeface="Times New Roman" pitchFamily="34" charset="0"/>
                <a:ea typeface="SimSun" pitchFamily="34" charset="-122"/>
                <a:cs typeface="Times New Roman" pitchFamily="34" charset="-120"/>
              </a:rPr>
              <a:t>，愿与国际社会携</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手应对生物多样性丧失</a:t>
            </a:r>
            <a:r>
              <a:rPr lang="en-US" altLang="zh-CN" sz="2400" b="0" i="0" dirty="0">
                <a:solidFill>
                  <a:srgbClr val="000000"/>
                </a:solidFill>
                <a:latin typeface="Times New Roman" pitchFamily="34" charset="0"/>
                <a:ea typeface="SimSun" pitchFamily="34" charset="-122"/>
                <a:cs typeface="Times New Roman" pitchFamily="34" charset="-120"/>
              </a:rPr>
              <a:t>、气候变化等问题。</a:t>
            </a:r>
            <a:r>
              <a:rPr lang="en-US" altLang="zh-CN" sz="2400" b="0" i="0">
                <a:solidFill>
                  <a:srgbClr val="000000"/>
                </a:solidFill>
                <a:latin typeface="Times New Roman" pitchFamily="34" charset="0"/>
                <a:ea typeface="SimSun" pitchFamily="34" charset="-122"/>
                <a:cs typeface="Times New Roman" pitchFamily="34" charset="-120"/>
              </a:rPr>
              <a:t>我国发起这一倡议是基于(</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51_1#524e61109.bracket?vopoq=1&amp;pid=e547de664&amp;color=0,0,0&amp;vpa=13&amp;vtp=1"/>
          <p:cNvSpPr/>
          <p:nvPr/>
        </p:nvSpPr>
        <p:spPr>
          <a:xfrm>
            <a:off x="10025793" y="19701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5_BD.52_1#524e61109.choices?vopoq=1&amp;pid=e547de664&amp;color=0,0,0&amp;vtp=1&amp;bbb=1"/>
          <p:cNvSpPr/>
          <p:nvPr/>
        </p:nvSpPr>
        <p:spPr>
          <a:xfrm>
            <a:off x="649224" y="251919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A.我国是世界上最大的发展中国家</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.我国在短时间内实现了快速发展</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.当今世界各国之间的根本利益趋于一致</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.人类面临的共同挑战需要采取共同行动</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QC_5_AS.53_1#524e61109?vopoq=1&amp;pid=e547de664&amp;color=0,0,0&amp;vtp=1&amp;bt=1&amp;bbb=1&amp;hb=1"/>
          <p:cNvSpPr/>
          <p:nvPr/>
        </p:nvSpPr>
        <p:spPr>
          <a:xfrm>
            <a:off x="649224" y="864000"/>
            <a:ext cx="10899648" cy="3268599"/>
          </a:xfrm>
          <a:prstGeom prst="rect">
            <a:avLst/>
          </a:prstGeom>
          <a:noFill/>
          <a:ln/>
        </p:spPr>
        <p:txBody>
          <a:bodyPr wrap="none" lIns="0" tIns="0" rIns="0" bIns="0" rtlCol="0" anchor="t"/>
          <a:lstStyle/>
          <a:p>
            <a:pPr algn="l" latinLnBrk="1">
              <a:lnSpc>
                <a:spcPts val="4400"/>
              </a:lnSpc>
            </a:pPr>
            <a:r>
              <a:rPr lang="en-US" altLang="zh-CN" sz="2400" b="0" i="0" spc="-50" dirty="0">
                <a:solidFill>
                  <a:srgbClr val="FF0000"/>
                </a:solidFill>
                <a:latin typeface="Times New Roman" pitchFamily="34" charset="0"/>
                <a:ea typeface="SimHei" pitchFamily="34" charset="-122"/>
                <a:cs typeface="Times New Roman" pitchFamily="34" charset="-120"/>
              </a:rPr>
              <a:t>【解析】</a:t>
            </a:r>
            <a:r>
              <a:rPr lang="en-US" altLang="zh-CN" sz="2400" b="0" i="0" spc="-50" dirty="0">
                <a:solidFill>
                  <a:srgbClr val="FF0000"/>
                </a:solidFill>
                <a:latin typeface="Times New Roman" pitchFamily="34" charset="0"/>
                <a:ea typeface="SimSun" pitchFamily="34" charset="-122"/>
                <a:cs typeface="Times New Roman" pitchFamily="34" charset="-120"/>
              </a:rPr>
              <a:t>本题考查构建人类命运共同体。分析题文，我国牵头发起“昆明</a:t>
            </a:r>
            <a:r>
              <a:rPr lang="en-US" altLang="zh-CN" sz="2400" b="0" i="0" spc="-50">
                <a:solidFill>
                  <a:srgbClr val="FF0000"/>
                </a:solidFill>
                <a:latin typeface="Times New Roman" pitchFamily="34" charset="0"/>
                <a:ea typeface="SimSun" pitchFamily="34" charset="-122"/>
                <a:cs typeface="Times New Roman" pitchFamily="34" charset="-120"/>
              </a:rPr>
              <a:t>—蒙特利尔</a:t>
            </a:r>
          </a:p>
          <a:p>
            <a:pPr latinLnBrk="1">
              <a:lnSpc>
                <a:spcPts val="4400"/>
              </a:lnSpc>
            </a:pPr>
            <a:r>
              <a:rPr lang="en-US" altLang="zh-CN" sz="2400" b="0" i="0" spc="-50">
                <a:solidFill>
                  <a:srgbClr val="FF0000"/>
                </a:solidFill>
                <a:latin typeface="Times New Roman" pitchFamily="34" charset="0"/>
                <a:ea typeface="SimSun" pitchFamily="34" charset="-122"/>
                <a:cs typeface="Times New Roman" pitchFamily="34" charset="-120"/>
              </a:rPr>
              <a:t>全球生物多样性框架</a:t>
            </a:r>
            <a:r>
              <a:rPr lang="en-US" altLang="zh-CN" sz="2400" b="0" i="0" spc="-50" dirty="0">
                <a:solidFill>
                  <a:srgbClr val="FF0000"/>
                </a:solidFill>
                <a:latin typeface="Times New Roman" pitchFamily="34" charset="0"/>
                <a:ea typeface="SimSun" pitchFamily="34" charset="-122"/>
                <a:cs typeface="Times New Roman" pitchFamily="34" charset="-120"/>
              </a:rPr>
              <a:t>”实施倡议，愿与国际社会携手应对生物多样性丧失</a:t>
            </a:r>
            <a:r>
              <a:rPr lang="en-US" altLang="zh-CN" sz="2400" b="0" i="0" spc="-50">
                <a:solidFill>
                  <a:srgbClr val="FF0000"/>
                </a:solidFill>
                <a:latin typeface="Times New Roman" pitchFamily="34" charset="0"/>
                <a:ea typeface="SimSun" pitchFamily="34" charset="-122"/>
                <a:cs typeface="Times New Roman" pitchFamily="34" charset="-120"/>
              </a:rPr>
              <a:t>、气候变化</a:t>
            </a:r>
          </a:p>
          <a:p>
            <a:pPr latinLnBrk="1">
              <a:lnSpc>
                <a:spcPts val="4400"/>
              </a:lnSpc>
            </a:pPr>
            <a:r>
              <a:rPr lang="en-US" altLang="zh-CN" sz="2400" b="0" i="0" spc="-50">
                <a:solidFill>
                  <a:srgbClr val="FF0000"/>
                </a:solidFill>
                <a:latin typeface="Times New Roman" pitchFamily="34" charset="0"/>
                <a:ea typeface="SimSun" pitchFamily="34" charset="-122"/>
                <a:cs typeface="Times New Roman" pitchFamily="34" charset="-120"/>
              </a:rPr>
              <a:t>等问题</a:t>
            </a:r>
            <a:r>
              <a:rPr lang="en-US" altLang="zh-CN" sz="2400" b="0" i="0" spc="-50" dirty="0">
                <a:solidFill>
                  <a:srgbClr val="FF0000"/>
                </a:solidFill>
                <a:latin typeface="Times New Roman" pitchFamily="34" charset="0"/>
                <a:ea typeface="SimSun" pitchFamily="34" charset="-122"/>
                <a:cs typeface="Times New Roman" pitchFamily="34" charset="-120"/>
              </a:rPr>
              <a:t>，是因为人类面临这些共同的挑战，需要各国采取共同行动来应对，</a:t>
            </a:r>
            <a:r>
              <a:rPr lang="en-US" altLang="zh-CN" sz="2400" b="0" i="0" spc="-50">
                <a:solidFill>
                  <a:srgbClr val="FF0000"/>
                </a:solidFill>
                <a:latin typeface="Times New Roman" pitchFamily="34" charset="0"/>
                <a:ea typeface="SimSun" pitchFamily="34" charset="-122"/>
                <a:cs typeface="Times New Roman" pitchFamily="34" charset="-120"/>
              </a:rPr>
              <a:t>D符合</a:t>
            </a:r>
          </a:p>
          <a:p>
            <a:pPr latinLnBrk="1">
              <a:lnSpc>
                <a:spcPts val="4400"/>
              </a:lnSpc>
            </a:pPr>
            <a:r>
              <a:rPr lang="en-US" altLang="zh-CN" sz="2400" b="0" i="0" spc="-50">
                <a:solidFill>
                  <a:srgbClr val="FF0000"/>
                </a:solidFill>
                <a:latin typeface="Times New Roman" pitchFamily="34" charset="0"/>
                <a:ea typeface="SimSun" pitchFamily="34" charset="-122"/>
                <a:cs typeface="Times New Roman" pitchFamily="34" charset="-120"/>
              </a:rPr>
              <a:t>题意</a:t>
            </a:r>
            <a:r>
              <a:rPr lang="en-US" altLang="zh-CN" sz="2400" b="0" i="0" spc="-50" dirty="0">
                <a:solidFill>
                  <a:srgbClr val="FF0000"/>
                </a:solidFill>
                <a:latin typeface="Times New Roman" pitchFamily="34" charset="0"/>
                <a:ea typeface="SimSun" pitchFamily="34" charset="-122"/>
                <a:cs typeface="Times New Roman" pitchFamily="34" charset="-120"/>
              </a:rPr>
              <a:t>；我国是世界上最大的发展中国家不是发起这一倡议的原因，A</a:t>
            </a:r>
            <a:r>
              <a:rPr lang="en-US" altLang="zh-CN" sz="2400" b="0" i="0" spc="-50">
                <a:solidFill>
                  <a:srgbClr val="FF0000"/>
                </a:solidFill>
                <a:latin typeface="Times New Roman" pitchFamily="34" charset="0"/>
                <a:ea typeface="SimSun" pitchFamily="34" charset="-122"/>
                <a:cs typeface="Times New Roman" pitchFamily="34" charset="-120"/>
              </a:rPr>
              <a:t>不符合题意；</a:t>
            </a:r>
          </a:p>
          <a:p>
            <a:pPr latinLnBrk="1">
              <a:lnSpc>
                <a:spcPts val="4400"/>
              </a:lnSpc>
            </a:pPr>
            <a:r>
              <a:rPr lang="en-US" altLang="zh-CN" sz="2400" b="0" i="0" spc="-50">
                <a:solidFill>
                  <a:srgbClr val="FF0000"/>
                </a:solidFill>
                <a:latin typeface="Times New Roman" pitchFamily="34" charset="0"/>
                <a:ea typeface="SimSun" pitchFamily="34" charset="-122"/>
                <a:cs typeface="Times New Roman" pitchFamily="34" charset="-120"/>
              </a:rPr>
              <a:t>我国在短时间内实现了快速发展与发起这一倡议的关联不大</a:t>
            </a:r>
            <a:r>
              <a:rPr lang="en-US" altLang="zh-CN" sz="2400" b="0" i="0" spc="-50" dirty="0">
                <a:solidFill>
                  <a:srgbClr val="FF0000"/>
                </a:solidFill>
                <a:latin typeface="Times New Roman" pitchFamily="34" charset="0"/>
                <a:ea typeface="SimSun" pitchFamily="34" charset="-122"/>
                <a:cs typeface="Times New Roman" pitchFamily="34" charset="-120"/>
              </a:rPr>
              <a:t>，B不符合题意</a:t>
            </a:r>
            <a:r>
              <a:rPr lang="en-US" altLang="zh-CN" sz="2400" b="0" i="0" spc="-50">
                <a:solidFill>
                  <a:srgbClr val="FF0000"/>
                </a:solidFill>
                <a:latin typeface="Times New Roman" pitchFamily="34" charset="0"/>
                <a:ea typeface="SimSun" pitchFamily="34" charset="-122"/>
                <a:cs typeface="Times New Roman" pitchFamily="34" charset="-120"/>
              </a:rPr>
              <a:t>；当今</a:t>
            </a:r>
          </a:p>
          <a:p>
            <a:pPr latinLnBrk="1">
              <a:lnSpc>
                <a:spcPts val="4200"/>
              </a:lnSpc>
            </a:pPr>
            <a:r>
              <a:rPr lang="en-US" altLang="zh-CN" sz="2400" b="0" i="0" spc="-50">
                <a:solidFill>
                  <a:srgbClr val="FF0000"/>
                </a:solidFill>
                <a:latin typeface="Times New Roman" pitchFamily="34" charset="0"/>
                <a:ea typeface="SimSun" pitchFamily="34" charset="-122"/>
                <a:cs typeface="Times New Roman" pitchFamily="34" charset="-120"/>
              </a:rPr>
              <a:t>世界各国之间存在共同利益</a:t>
            </a:r>
            <a:r>
              <a:rPr lang="en-US" altLang="zh-CN" sz="2400" b="0" i="0" spc="-50" dirty="0">
                <a:solidFill>
                  <a:srgbClr val="FF0000"/>
                </a:solidFill>
                <a:latin typeface="Times New Roman" pitchFamily="34" charset="0"/>
                <a:ea typeface="SimSun" pitchFamily="34" charset="-122"/>
                <a:cs typeface="Times New Roman" pitchFamily="34" charset="-120"/>
              </a:rPr>
              <a:t>，但世界各国之间的根本利益并非趋于一致，C错误。</a:t>
            </a:r>
            <a:endParaRPr lang="en-US" altLang="zh-CN" sz="24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C_5_BD.54_1#84917e295?vopoq=1&amp;pid=e547de664&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14.</a:t>
            </a:r>
            <a:r>
              <a:rPr lang="en-US" altLang="zh-CN" sz="2400" b="0" i="0" dirty="0">
                <a:solidFill>
                  <a:srgbClr val="000000"/>
                </a:solidFill>
                <a:latin typeface="仿宋" pitchFamily="34" charset="0"/>
                <a:ea typeface="仿宋" pitchFamily="34" charset="-122"/>
                <a:cs typeface="仿宋" pitchFamily="34" charset="-120"/>
              </a:rPr>
              <a:t>[2024广东佛山期末]</a:t>
            </a:r>
            <a:r>
              <a:rPr lang="en-US" altLang="zh-CN" sz="2400" b="0" i="0" dirty="0">
                <a:solidFill>
                  <a:srgbClr val="000000"/>
                </a:solidFill>
                <a:latin typeface="Times New Roman" pitchFamily="34" charset="0"/>
                <a:ea typeface="SimSun" pitchFamily="34" charset="-122"/>
                <a:cs typeface="Times New Roman" pitchFamily="34" charset="-120"/>
              </a:rPr>
              <a:t>2023年11月</a:t>
            </a:r>
            <a:r>
              <a:rPr lang="en-US" altLang="zh-CN" sz="2400" b="0" i="0">
                <a:solidFill>
                  <a:srgbClr val="000000"/>
                </a:solidFill>
                <a:latin typeface="Times New Roman" pitchFamily="34" charset="0"/>
                <a:ea typeface="SimSun" pitchFamily="34" charset="-122"/>
                <a:cs typeface="Times New Roman" pitchFamily="34" charset="-120"/>
              </a:rPr>
              <a:t>，在亚太经合组织第三十次领导人非正式会议</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上</a:t>
            </a:r>
            <a:r>
              <a:rPr lang="en-US" altLang="zh-CN" sz="2400" b="0" i="0" dirty="0">
                <a:solidFill>
                  <a:srgbClr val="000000"/>
                </a:solidFill>
                <a:latin typeface="Times New Roman" pitchFamily="34" charset="0"/>
                <a:ea typeface="SimSun" pitchFamily="34" charset="-122"/>
                <a:cs typeface="Times New Roman" pitchFamily="34" charset="-120"/>
              </a:rPr>
              <a:t>，习近平主席发表《坚守初心</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团结合作</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携手共促亚太高质量增长》</a:t>
            </a:r>
            <a:r>
              <a:rPr lang="en-US" altLang="zh-CN" sz="2400" b="0" i="0">
                <a:solidFill>
                  <a:srgbClr val="000000"/>
                </a:solidFill>
                <a:latin typeface="Times New Roman" pitchFamily="34" charset="0"/>
                <a:ea typeface="SimSun" pitchFamily="34" charset="-122"/>
                <a:cs typeface="Times New Roman" pitchFamily="34" charset="-120"/>
              </a:rPr>
              <a:t>的讲话，</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他强调我们应该携手应对全球性挑战</a:t>
            </a:r>
            <a:r>
              <a:rPr lang="en-US" altLang="zh-CN" sz="2400" b="0" i="0" dirty="0">
                <a:solidFill>
                  <a:srgbClr val="000000"/>
                </a:solidFill>
                <a:latin typeface="Times New Roman" pitchFamily="34" charset="0"/>
                <a:ea typeface="SimSun" pitchFamily="34" charset="-122"/>
                <a:cs typeface="Times New Roman" pitchFamily="34" charset="-120"/>
              </a:rPr>
              <a:t>，建设开放、活力、强韧</a:t>
            </a:r>
            <a:r>
              <a:rPr lang="en-US" altLang="zh-CN" sz="2400" b="0" i="0">
                <a:solidFill>
                  <a:srgbClr val="000000"/>
                </a:solidFill>
                <a:latin typeface="Times New Roman" pitchFamily="34" charset="0"/>
                <a:ea typeface="SimSun" pitchFamily="34" charset="-122"/>
                <a:cs typeface="Times New Roman" pitchFamily="34" charset="-120"/>
              </a:rPr>
              <a:t>、和平的亚太共同</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体</a:t>
            </a:r>
            <a:r>
              <a:rPr lang="en-US" altLang="zh-CN" sz="2400" b="0" i="0" dirty="0">
                <a:solidFill>
                  <a:srgbClr val="000000"/>
                </a:solidFill>
                <a:latin typeface="Times New Roman" pitchFamily="34" charset="0"/>
                <a:ea typeface="SimSun" pitchFamily="34" charset="-122"/>
                <a:cs typeface="Times New Roman" pitchFamily="34" charset="-120"/>
              </a:rPr>
              <a:t>，实现共同繁荣。</a:t>
            </a:r>
            <a:r>
              <a:rPr lang="en-US" altLang="zh-CN" sz="2400" b="0" i="0">
                <a:solidFill>
                  <a:srgbClr val="000000"/>
                </a:solidFill>
                <a:latin typeface="Times New Roman" pitchFamily="34" charset="0"/>
                <a:ea typeface="SimSun" pitchFamily="34" charset="-122"/>
                <a:cs typeface="Times New Roman" pitchFamily="34" charset="-120"/>
              </a:rPr>
              <a:t>这表明(</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55_1#84917e295.bracket?vopoq=1&amp;pid=e547de664&amp;color=0,0,0&amp;vpa=14&amp;vtp=1"/>
          <p:cNvSpPr/>
          <p:nvPr/>
        </p:nvSpPr>
        <p:spPr>
          <a:xfrm>
            <a:off x="4539392" y="25289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5_BD.56_1#84917e295.choices?vopoq=1&amp;pid=e547de664&amp;color=0,0,0&amp;vtp=1&amp;bbb=1"/>
          <p:cNvSpPr/>
          <p:nvPr/>
        </p:nvSpPr>
        <p:spPr>
          <a:xfrm>
            <a:off x="649224" y="306529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A.推动构建人类命运共同体，中国既是倡导者也是践行者</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.经济全球化促使各国之间的经济相互依赖程度越来越深</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.新的国际经济秩序已经建立，符合亚太全体人民的期待</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.亚太经贸关系的稳定发展，促进了世界各国的同等发展</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C_5_AS.57_1#84917e295?vopoq=1&amp;pid=e547de664&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0" i="0" spc="-50" dirty="0">
                <a:solidFill>
                  <a:srgbClr val="FF0000"/>
                </a:solidFill>
                <a:latin typeface="Times New Roman" pitchFamily="34" charset="0"/>
                <a:ea typeface="SimHei" pitchFamily="34" charset="-122"/>
                <a:cs typeface="Times New Roman" pitchFamily="34" charset="-120"/>
              </a:rPr>
              <a:t>【解析】</a:t>
            </a:r>
            <a:r>
              <a:rPr lang="en-US" altLang="zh-CN" sz="2400" b="0" i="0" spc="-50" dirty="0">
                <a:solidFill>
                  <a:srgbClr val="FF0000"/>
                </a:solidFill>
                <a:latin typeface="Times New Roman" pitchFamily="34" charset="0"/>
                <a:ea typeface="SimSun" pitchFamily="34" charset="-122"/>
                <a:cs typeface="Times New Roman" pitchFamily="34" charset="-120"/>
              </a:rPr>
              <a:t>本题考查构建人类命运共同体</a:t>
            </a:r>
            <a:r>
              <a:rPr lang="en-US" altLang="zh-CN" sz="2400" b="0" i="0" spc="-50">
                <a:solidFill>
                  <a:srgbClr val="FF0000"/>
                </a:solidFill>
                <a:latin typeface="Times New Roman" pitchFamily="34" charset="0"/>
                <a:ea typeface="SimSun" pitchFamily="34" charset="-122"/>
                <a:cs typeface="Times New Roman" pitchFamily="34" charset="-120"/>
              </a:rPr>
              <a:t>。习近平主席的讲话体现了推动构建人类命</a:t>
            </a:r>
          </a:p>
          <a:p>
            <a:pPr latinLnBrk="1">
              <a:lnSpc>
                <a:spcPts val="4400"/>
              </a:lnSpc>
            </a:pPr>
            <a:r>
              <a:rPr lang="en-US" altLang="zh-CN" sz="2400" b="0" i="0" spc="-50">
                <a:solidFill>
                  <a:srgbClr val="FF0000"/>
                </a:solidFill>
                <a:latin typeface="Times New Roman" pitchFamily="34" charset="0"/>
                <a:ea typeface="SimSun" pitchFamily="34" charset="-122"/>
                <a:cs typeface="Times New Roman" pitchFamily="34" charset="-120"/>
              </a:rPr>
              <a:t>运共同体</a:t>
            </a:r>
            <a:r>
              <a:rPr lang="en-US" altLang="zh-CN" sz="2400" b="0" i="0" spc="-50" dirty="0">
                <a:solidFill>
                  <a:srgbClr val="FF0000"/>
                </a:solidFill>
                <a:latin typeface="Times New Roman" pitchFamily="34" charset="0"/>
                <a:ea typeface="SimSun" pitchFamily="34" charset="-122"/>
                <a:cs typeface="Times New Roman" pitchFamily="34" charset="-120"/>
              </a:rPr>
              <a:t>，中国既是倡导者也是践行者，A正确；B不符合题意，排除</a:t>
            </a:r>
            <a:r>
              <a:rPr lang="en-US" altLang="zh-CN" sz="2400" b="0" i="0" spc="-50">
                <a:solidFill>
                  <a:srgbClr val="FF0000"/>
                </a:solidFill>
                <a:latin typeface="Times New Roman" pitchFamily="34" charset="0"/>
                <a:ea typeface="SimSun" pitchFamily="34" charset="-122"/>
                <a:cs typeface="Times New Roman" pitchFamily="34" charset="-120"/>
              </a:rPr>
              <a:t>；新的国际经</a:t>
            </a:r>
          </a:p>
          <a:p>
            <a:pPr latinLnBrk="1">
              <a:lnSpc>
                <a:spcPts val="4200"/>
              </a:lnSpc>
            </a:pPr>
            <a:r>
              <a:rPr lang="en-US" altLang="zh-CN" sz="2400" b="0" i="0" spc="-50">
                <a:solidFill>
                  <a:srgbClr val="FF0000"/>
                </a:solidFill>
                <a:latin typeface="Times New Roman" pitchFamily="34" charset="0"/>
                <a:ea typeface="SimSun" pitchFamily="34" charset="-122"/>
                <a:cs typeface="Times New Roman" pitchFamily="34" charset="-120"/>
              </a:rPr>
              <a:t>济秩序正在建立</a:t>
            </a:r>
            <a:r>
              <a:rPr lang="en-US" altLang="zh-CN" sz="2400" b="0" i="0" spc="-50" dirty="0">
                <a:solidFill>
                  <a:srgbClr val="FF0000"/>
                </a:solidFill>
                <a:latin typeface="Times New Roman" pitchFamily="34" charset="0"/>
                <a:ea typeface="SimSun" pitchFamily="34" charset="-122"/>
                <a:cs typeface="Times New Roman" pitchFamily="34" charset="-120"/>
              </a:rPr>
              <a:t>，C错误；世界各国的发展存在差异性，不可能同等发展，D错误。</a:t>
            </a:r>
            <a:endParaRPr lang="en-US" altLang="zh-CN" sz="24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C_5_BD.58_1#61c7f950a?vopoq=1&amp;pid=e547de664&amp;color=0,0,0&amp;vtp=1&amp;bt=1&amp;bbb=1&amp;hb=1"/>
          <p:cNvSpPr/>
          <p:nvPr/>
        </p:nvSpPr>
        <p:spPr>
          <a:xfrm>
            <a:off x="649224" y="864000"/>
            <a:ext cx="10899648" cy="909574"/>
          </a:xfrm>
          <a:prstGeom prst="rect">
            <a:avLst/>
          </a:prstGeom>
          <a:noFill/>
          <a:ln/>
        </p:spPr>
        <p:txBody>
          <a:bodyPr wrap="none" lIns="0" tIns="0" rIns="0" bIns="0" rtlCol="0" anchor="t"/>
          <a:lstStyle/>
          <a:p>
            <a:pPr algn="l" latinLnBrk="1">
              <a:lnSpc>
                <a:spcPts val="3800"/>
              </a:lnSpc>
            </a:pPr>
            <a:r>
              <a:rPr lang="en-US" altLang="zh-CN" sz="2400" b="1" i="0" dirty="0">
                <a:solidFill>
                  <a:srgbClr val="C00000"/>
                </a:solidFill>
                <a:latin typeface="Times New Roman" pitchFamily="34" charset="0"/>
                <a:ea typeface="SimSun" pitchFamily="34" charset="-122"/>
                <a:cs typeface="Times New Roman" pitchFamily="34" charset="-120"/>
              </a:rPr>
              <a:t>15.</a:t>
            </a:r>
            <a:r>
              <a:rPr lang="en-US" altLang="zh-CN" sz="2400" b="0" i="0" dirty="0">
                <a:solidFill>
                  <a:srgbClr val="000000"/>
                </a:solidFill>
                <a:latin typeface="仿宋" pitchFamily="34" charset="0"/>
                <a:ea typeface="仿宋" pitchFamily="34" charset="-122"/>
                <a:cs typeface="仿宋" pitchFamily="34" charset="-120"/>
              </a:rPr>
              <a:t>[2024湖南永州模拟</a:t>
            </a:r>
            <a:r>
              <a:rPr lang="en-US" altLang="zh-CN" sz="2400" b="0" i="0">
                <a:solidFill>
                  <a:srgbClr val="000000"/>
                </a:solidFill>
                <a:latin typeface="仿宋" pitchFamily="34" charset="0"/>
                <a:ea typeface="仿宋" pitchFamily="34" charset="-122"/>
                <a:cs typeface="仿宋"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中国常驻联合国副代表呼吁某些发生冲突的国家通过对话</a:t>
            </a:r>
          </a:p>
          <a:p>
            <a:pPr latinLnBrk="1">
              <a:lnSpc>
                <a:spcPts val="3700"/>
              </a:lnSpc>
            </a:pPr>
            <a:r>
              <a:rPr lang="en-US" altLang="zh-CN" sz="2400" b="0" i="0">
                <a:solidFill>
                  <a:srgbClr val="000000"/>
                </a:solidFill>
                <a:latin typeface="Times New Roman" pitchFamily="34" charset="0"/>
                <a:ea typeface="SimSun" pitchFamily="34" charset="-122"/>
                <a:cs typeface="Times New Roman" pitchFamily="34" charset="-120"/>
              </a:rPr>
              <a:t>协商解决争端</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这体现了我国(</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59_1#61c7f950a.bracket?vopoq=1&amp;pid=e547de664&amp;color=0,0,0&amp;vpa=15&amp;vtp=1"/>
          <p:cNvSpPr/>
          <p:nvPr/>
        </p:nvSpPr>
        <p:spPr>
          <a:xfrm>
            <a:off x="4856892" y="1339615"/>
            <a:ext cx="423863" cy="430975"/>
          </a:xfrm>
          <a:prstGeom prst="rect">
            <a:avLst/>
          </a:prstGeom>
          <a:noFill/>
          <a:ln/>
        </p:spPr>
        <p:txBody>
          <a:bodyPr wrap="none" lIns="0" tIns="0" rIns="0" bIns="0" rtlCol="0" anchor="t"/>
          <a:lstStyle/>
          <a:p>
            <a:pPr algn="ctr" latinLnBrk="1">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5_BD.60_1#61c7f950a.choices?vopoq=1&amp;pid=e547de664&amp;color=0,0,0&amp;vtp=1&amp;bbb=1"/>
          <p:cNvSpPr/>
          <p:nvPr/>
        </p:nvSpPr>
        <p:spPr>
          <a:xfrm>
            <a:off x="649224" y="1825136"/>
            <a:ext cx="10899648" cy="1874774"/>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Times New Roman" pitchFamily="34" charset="0"/>
                <a:ea typeface="SimSun" pitchFamily="34" charset="-122"/>
                <a:cs typeface="Times New Roman" pitchFamily="34" charset="-120"/>
              </a:rPr>
              <a:t>A.主动承担责任，致力于维护各国发展利益</a:t>
            </a:r>
            <a:endParaRPr lang="en-US" altLang="zh-CN" sz="2400" dirty="0"/>
          </a:p>
          <a:p>
            <a:pPr latinLnBrk="1">
              <a:lnSpc>
                <a:spcPts val="38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.解决了当今世界霸权主义和强权政治问题</a:t>
            </a:r>
            <a:endParaRPr lang="en-US" altLang="zh-CN" sz="2400" dirty="0"/>
          </a:p>
          <a:p>
            <a:pPr latinLnBrk="1">
              <a:lnSpc>
                <a:spcPts val="38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.坚持对话协商，建设一个持久和平的世界</a:t>
            </a:r>
            <a:endParaRPr lang="en-US" altLang="zh-CN" sz="2400" dirty="0"/>
          </a:p>
          <a:p>
            <a:pPr latinLnBrk="1">
              <a:lnSpc>
                <a:spcPts val="37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.在国际关系中掌握着绝对话语权与主导权</a:t>
            </a:r>
            <a:endParaRPr lang="en-US" altLang="zh-CN" sz="2400" dirty="0"/>
          </a:p>
        </p:txBody>
      </p:sp>
      <p:sp>
        <p:nvSpPr>
          <p:cNvPr id="5" name="QC_5_AS.61_1#61c7f950a?vopoq=1&amp;pid=e547de664&amp;color=0,0,0&amp;vtp=1&amp;bbb=1&amp;hb=1"/>
          <p:cNvSpPr/>
          <p:nvPr/>
        </p:nvSpPr>
        <p:spPr>
          <a:xfrm>
            <a:off x="649224" y="3742836"/>
            <a:ext cx="10899648" cy="2357374"/>
          </a:xfrm>
          <a:prstGeom prst="rect">
            <a:avLst/>
          </a:prstGeom>
          <a:noFill/>
          <a:ln/>
        </p:spPr>
        <p:txBody>
          <a:bodyPr wrap="none" lIns="0" tIns="0" rIns="0" bIns="0" rtlCol="0" anchor="t"/>
          <a:lstStyle/>
          <a:p>
            <a:pPr algn="l" latinLnBrk="1">
              <a:lnSpc>
                <a:spcPts val="3800"/>
              </a:lnSpc>
            </a:pPr>
            <a:r>
              <a:rPr lang="en-US" altLang="zh-CN" sz="2400" b="0" i="0" dirty="0">
                <a:solidFill>
                  <a:srgbClr val="FF0000"/>
                </a:solidFill>
                <a:latin typeface="Times New Roman" pitchFamily="34" charset="0"/>
                <a:ea typeface="SimSun" pitchFamily="34" charset="-122"/>
                <a:cs typeface="Times New Roman" pitchFamily="34" charset="-120"/>
              </a:rPr>
              <a:t>【分析】本题考查构建人类命运共同体</a:t>
            </a:r>
            <a:r>
              <a:rPr lang="en-US" altLang="zh-CN" sz="2400" b="0" i="0">
                <a:solidFill>
                  <a:srgbClr val="FF0000"/>
                </a:solidFill>
                <a:latin typeface="Times New Roman" pitchFamily="34" charset="0"/>
                <a:ea typeface="SimSun" pitchFamily="34" charset="-122"/>
                <a:cs typeface="Times New Roman" pitchFamily="34" charset="-120"/>
              </a:rPr>
              <a:t>。中国常驻联合国副代表呼吁某些发生冲</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突的国家通过对话协商解决争端</a:t>
            </a:r>
            <a:r>
              <a:rPr lang="en-US" altLang="zh-CN" sz="2400" b="0" i="0" dirty="0">
                <a:solidFill>
                  <a:srgbClr val="FF0000"/>
                </a:solidFill>
                <a:latin typeface="Times New Roman" pitchFamily="34" charset="0"/>
                <a:ea typeface="SimSun" pitchFamily="34" charset="-122"/>
                <a:cs typeface="Times New Roman" pitchFamily="34" charset="-120"/>
              </a:rPr>
              <a:t>，这体现了我国坚持对话协商</a:t>
            </a:r>
            <a:r>
              <a:rPr lang="en-US" altLang="zh-CN" sz="2400" b="0" i="0">
                <a:solidFill>
                  <a:srgbClr val="FF0000"/>
                </a:solidFill>
                <a:latin typeface="Times New Roman" pitchFamily="34" charset="0"/>
                <a:ea typeface="SimSun" pitchFamily="34" charset="-122"/>
                <a:cs typeface="Times New Roman" pitchFamily="34" charset="-120"/>
              </a:rPr>
              <a:t>，建设一个持久和</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平的世界</a:t>
            </a:r>
            <a:r>
              <a:rPr lang="en-US" altLang="zh-CN" sz="2400" b="0" i="0" dirty="0">
                <a:solidFill>
                  <a:srgbClr val="FF0000"/>
                </a:solidFill>
                <a:latin typeface="Times New Roman" pitchFamily="34" charset="0"/>
                <a:ea typeface="SimSun" pitchFamily="34" charset="-122"/>
                <a:cs typeface="Times New Roman" pitchFamily="34" charset="-120"/>
              </a:rPr>
              <a:t>，C正确；“维护各国发展利益”说法不符合实际，A错误</a:t>
            </a:r>
            <a:r>
              <a:rPr lang="en-US" altLang="zh-CN" sz="2400" b="0" i="0">
                <a:solidFill>
                  <a:srgbClr val="FF0000"/>
                </a:solidFill>
                <a:latin typeface="Times New Roman" pitchFamily="34" charset="0"/>
                <a:ea typeface="SimSun" pitchFamily="34" charset="-122"/>
                <a:cs typeface="Times New Roman" pitchFamily="34" charset="-120"/>
              </a:rPr>
              <a:t>；中国的行动并</a:t>
            </a:r>
          </a:p>
          <a:p>
            <a:pPr latinLnBrk="1">
              <a:lnSpc>
                <a:spcPts val="3800"/>
              </a:lnSpc>
            </a:pPr>
            <a:r>
              <a:rPr lang="en-US" altLang="zh-CN" sz="2400" b="0" i="0">
                <a:solidFill>
                  <a:srgbClr val="FF0000"/>
                </a:solidFill>
                <a:latin typeface="Times New Roman" pitchFamily="34" charset="0"/>
                <a:ea typeface="SimSun" pitchFamily="34" charset="-122"/>
                <a:cs typeface="Times New Roman" pitchFamily="34" charset="-120"/>
              </a:rPr>
              <a:t>没有解决霸权主义和强权政治问题</a:t>
            </a:r>
            <a:r>
              <a:rPr lang="en-US" altLang="zh-CN" sz="2400" b="0" i="0" dirty="0">
                <a:solidFill>
                  <a:srgbClr val="FF0000"/>
                </a:solidFill>
                <a:latin typeface="Times New Roman" pitchFamily="34" charset="0"/>
                <a:ea typeface="SimSun" pitchFamily="34" charset="-122"/>
                <a:cs typeface="Times New Roman" pitchFamily="34" charset="-120"/>
              </a:rPr>
              <a:t>，B错误；“掌握着绝对话语权与主导权</a:t>
            </a:r>
            <a:r>
              <a:rPr lang="en-US" altLang="zh-CN" sz="2400" b="0" i="0">
                <a:solidFill>
                  <a:srgbClr val="FF0000"/>
                </a:solidFill>
                <a:latin typeface="Times New Roman" pitchFamily="34" charset="0"/>
                <a:ea typeface="SimSun" pitchFamily="34" charset="-122"/>
                <a:cs typeface="Times New Roman" pitchFamily="34" charset="-120"/>
              </a:rPr>
              <a:t>”夸大了</a:t>
            </a:r>
          </a:p>
          <a:p>
            <a:pPr latinLnBrk="1">
              <a:lnSpc>
                <a:spcPts val="3700"/>
              </a:lnSpc>
            </a:pPr>
            <a:r>
              <a:rPr lang="en-US" altLang="zh-CN" sz="2400" b="0" i="0">
                <a:solidFill>
                  <a:srgbClr val="FF0000"/>
                </a:solidFill>
                <a:latin typeface="Times New Roman" pitchFamily="34" charset="0"/>
                <a:ea typeface="SimSun" pitchFamily="34" charset="-122"/>
                <a:cs typeface="Times New Roman" pitchFamily="34" charset="-120"/>
              </a:rPr>
              <a:t>中国的作用</a:t>
            </a:r>
            <a:r>
              <a:rPr lang="en-US" altLang="zh-CN" sz="2400" b="0" i="0" dirty="0">
                <a:solidFill>
                  <a:srgbClr val="FF0000"/>
                </a:solidFill>
                <a:latin typeface="Times New Roman" pitchFamily="34" charset="0"/>
                <a:ea typeface="SimSun" pitchFamily="34" charset="-122"/>
                <a:cs typeface="Times New Roman" pitchFamily="34" charset="-120"/>
              </a:rPr>
              <a:t>，D错误。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C_4_BD#b9384434c?vopoq=1&amp;pid=08cd999fd&amp;color=46,117,182&amp;vtp=1&amp;bt=1&amp;bbb=1&amp;hb=1"/>
          <p:cNvSpPr/>
          <p:nvPr/>
        </p:nvSpPr>
        <p:spPr>
          <a:xfrm>
            <a:off x="649224" y="839724"/>
            <a:ext cx="10899648" cy="853440"/>
          </a:xfrm>
          <a:prstGeom prst="rect">
            <a:avLst/>
          </a:prstGeom>
          <a:noFill/>
          <a:ln/>
        </p:spPr>
        <p:txBody>
          <a:bodyPr wrap="none" lIns="0" tIns="0" rIns="0" bIns="0" rtlCol="0" anchor="ctr"/>
          <a:lstStyle/>
          <a:p>
            <a:pPr algn="l" latinLnBrk="1">
              <a:lnSpc>
                <a:spcPts val="3400"/>
              </a:lnSpc>
            </a:pPr>
            <a:r>
              <a:rPr lang="en-US" altLang="zh-CN" sz="2800" b="1" i="0" dirty="0">
                <a:solidFill>
                  <a:srgbClr val="2E75B6"/>
                </a:solidFill>
                <a:latin typeface="Times New Roman" pitchFamily="34" charset="0"/>
                <a:ea typeface="SimHei" pitchFamily="34" charset="-122"/>
                <a:cs typeface="Times New Roman" pitchFamily="34" charset="-120"/>
              </a:rPr>
              <a:t>二、非选择题（</a:t>
            </a:r>
            <a:r>
              <a:rPr lang="en-US" altLang="zh-CN" sz="2800" b="1" i="0" dirty="0">
                <a:solidFill>
                  <a:srgbClr val="2E75B6"/>
                </a:solidFill>
                <a:latin typeface="Times New Roman" pitchFamily="34" charset="0"/>
                <a:ea typeface="楷体" pitchFamily="34" charset="-122"/>
                <a:cs typeface="Times New Roman" pitchFamily="34" charset="-120"/>
              </a:rPr>
              <a:t>本题共</a:t>
            </a:r>
            <a:r>
              <a:rPr lang="en-US" altLang="zh-CN" sz="2800" b="1" i="0" dirty="0">
                <a:solidFill>
                  <a:srgbClr val="2E75B6"/>
                </a:solidFill>
                <a:latin typeface="Times New Roman" pitchFamily="34" charset="0"/>
                <a:ea typeface="SimHei" pitchFamily="34" charset="-122"/>
                <a:cs typeface="Times New Roman" pitchFamily="34" charset="-120"/>
              </a:rPr>
              <a:t>3</a:t>
            </a:r>
            <a:r>
              <a:rPr lang="en-US" altLang="zh-CN" sz="2800" b="1" i="0" dirty="0">
                <a:solidFill>
                  <a:srgbClr val="2E75B6"/>
                </a:solidFill>
                <a:latin typeface="Times New Roman" pitchFamily="34" charset="0"/>
                <a:ea typeface="楷体" pitchFamily="34" charset="-122"/>
                <a:cs typeface="Times New Roman" pitchFamily="34" charset="-120"/>
              </a:rPr>
              <a:t>小题</a:t>
            </a:r>
            <a:r>
              <a:rPr lang="en-US" altLang="zh-CN" sz="2800" b="1" i="0" dirty="0">
                <a:solidFill>
                  <a:srgbClr val="2E75B6"/>
                </a:solidFill>
                <a:latin typeface="Times New Roman" pitchFamily="34" charset="0"/>
                <a:ea typeface="SimHei" pitchFamily="34" charset="-122"/>
                <a:cs typeface="Times New Roman" pitchFamily="34" charset="-120"/>
              </a:rPr>
              <a:t>，16</a:t>
            </a:r>
            <a:r>
              <a:rPr lang="en-US" altLang="zh-CN" sz="2800" b="1" i="0" dirty="0">
                <a:solidFill>
                  <a:srgbClr val="2E75B6"/>
                </a:solidFill>
                <a:latin typeface="Times New Roman" pitchFamily="34" charset="0"/>
                <a:ea typeface="楷体" pitchFamily="34" charset="-122"/>
                <a:cs typeface="Times New Roman" pitchFamily="34" charset="-120"/>
              </a:rPr>
              <a:t>题</a:t>
            </a:r>
            <a:r>
              <a:rPr lang="en-US" altLang="zh-CN" sz="2800" b="1" i="0" dirty="0">
                <a:solidFill>
                  <a:srgbClr val="2E75B6"/>
                </a:solidFill>
                <a:latin typeface="Times New Roman" pitchFamily="34" charset="0"/>
                <a:ea typeface="SimHei" pitchFamily="34" charset="-122"/>
                <a:cs typeface="Times New Roman" pitchFamily="34" charset="-120"/>
              </a:rPr>
              <a:t>12</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，17</a:t>
            </a:r>
            <a:r>
              <a:rPr lang="en-US" altLang="zh-CN" sz="2800" b="1" i="0" dirty="0">
                <a:solidFill>
                  <a:srgbClr val="2E75B6"/>
                </a:solidFill>
                <a:latin typeface="Times New Roman" pitchFamily="34" charset="0"/>
                <a:ea typeface="楷体" pitchFamily="34" charset="-122"/>
                <a:cs typeface="Times New Roman" pitchFamily="34" charset="-120"/>
              </a:rPr>
              <a:t>题</a:t>
            </a:r>
            <a:r>
              <a:rPr lang="en-US" altLang="zh-CN" sz="2800" b="1" i="0" dirty="0">
                <a:solidFill>
                  <a:srgbClr val="2E75B6"/>
                </a:solidFill>
                <a:latin typeface="Times New Roman" pitchFamily="34" charset="0"/>
                <a:ea typeface="SimHei" pitchFamily="34" charset="-122"/>
                <a:cs typeface="Times New Roman" pitchFamily="34" charset="-120"/>
              </a:rPr>
              <a:t>12</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，18</a:t>
            </a:r>
            <a:r>
              <a:rPr lang="en-US" altLang="zh-CN" sz="2800" b="1" i="0" dirty="0">
                <a:solidFill>
                  <a:srgbClr val="2E75B6"/>
                </a:solidFill>
                <a:latin typeface="Times New Roman" pitchFamily="34" charset="0"/>
                <a:ea typeface="楷体" pitchFamily="34" charset="-122"/>
                <a:cs typeface="Times New Roman" pitchFamily="34" charset="-120"/>
              </a:rPr>
              <a:t>题</a:t>
            </a:r>
            <a:r>
              <a:rPr lang="en-US" altLang="zh-CN" sz="2800" b="1" i="0" dirty="0">
                <a:solidFill>
                  <a:srgbClr val="2E75B6"/>
                </a:solidFill>
                <a:latin typeface="Times New Roman" pitchFamily="34" charset="0"/>
                <a:ea typeface="SimHei" pitchFamily="34" charset="-122"/>
                <a:cs typeface="Times New Roman" pitchFamily="34" charset="-120"/>
              </a:rPr>
              <a:t>16</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a:solidFill>
                  <a:srgbClr val="2E75B6"/>
                </a:solidFill>
                <a:latin typeface="Times New Roman" pitchFamily="34" charset="0"/>
                <a:ea typeface="SimHei" pitchFamily="34" charset="-122"/>
                <a:cs typeface="Times New Roman" pitchFamily="34" charset="-120"/>
              </a:rPr>
              <a:t>，</a:t>
            </a:r>
            <a:r>
              <a:rPr lang="en-US" altLang="zh-CN" sz="2800" b="1" i="0">
                <a:solidFill>
                  <a:srgbClr val="2E75B6"/>
                </a:solidFill>
                <a:latin typeface="Times New Roman" pitchFamily="34" charset="0"/>
                <a:ea typeface="楷体" pitchFamily="34" charset="-122"/>
                <a:cs typeface="Times New Roman" pitchFamily="34" charset="-120"/>
              </a:rPr>
              <a:t>共计</a:t>
            </a:r>
          </a:p>
          <a:p>
            <a:pPr latinLnBrk="1">
              <a:lnSpc>
                <a:spcPts val="3400"/>
              </a:lnSpc>
            </a:pPr>
            <a:r>
              <a:rPr lang="en-US" altLang="zh-CN" sz="2800" b="1" i="0">
                <a:solidFill>
                  <a:srgbClr val="2E75B6"/>
                </a:solidFill>
                <a:latin typeface="Times New Roman" pitchFamily="34" charset="0"/>
                <a:ea typeface="SimHei" pitchFamily="34" charset="-122"/>
                <a:cs typeface="Times New Roman" pitchFamily="34" charset="-120"/>
              </a:rPr>
              <a:t>40</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pic>
        <p:nvPicPr>
          <p:cNvPr id="3" name="QO_5_BD.62_1#5e8af87a9?htil=1&amp;vopoq=1&amp;pid=b9384434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07283" y="1747520"/>
            <a:ext cx="5312664" cy="3429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62_2#5e8af87a9?htil=1&amp;sp=1&amp;vopoq=1&amp;pid=b9384434c&amp;color=0,0,0&amp;vtp=1&amp;bbb=1&amp;hb=1"/>
          <p:cNvSpPr/>
          <p:nvPr/>
        </p:nvSpPr>
        <p:spPr>
          <a:xfrm>
            <a:off x="649224" y="1701800"/>
            <a:ext cx="5449824"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16.</a:t>
            </a:r>
            <a:r>
              <a:rPr lang="en-US" altLang="zh-CN" sz="2400" b="0" i="0" dirty="0">
                <a:solidFill>
                  <a:srgbClr val="000000"/>
                </a:solidFill>
                <a:latin typeface="仿宋" pitchFamily="34" charset="0"/>
                <a:ea typeface="仿宋" pitchFamily="34" charset="-122"/>
                <a:cs typeface="仿宋" pitchFamily="34" charset="-120"/>
              </a:rPr>
              <a:t>[2024河南商丘期末]</a:t>
            </a:r>
            <a:r>
              <a:rPr lang="en-US" altLang="zh-CN" sz="2400" b="0" i="0" dirty="0">
                <a:solidFill>
                  <a:srgbClr val="000000"/>
                </a:solidFill>
                <a:latin typeface="Times New Roman" pitchFamily="34" charset="0"/>
                <a:ea typeface="SimSun" pitchFamily="34" charset="-122"/>
                <a:cs typeface="Times New Roman" pitchFamily="34" charset="-120"/>
              </a:rPr>
              <a:t>（12分</a:t>
            </a:r>
            <a:r>
              <a:rPr lang="en-US" altLang="zh-CN" sz="2400" b="0" i="0">
                <a:solidFill>
                  <a:srgbClr val="000000"/>
                </a:solidFill>
                <a:latin typeface="Times New Roman" pitchFamily="34" charset="0"/>
                <a:ea typeface="SimSun" pitchFamily="34" charset="-122"/>
                <a:cs typeface="Times New Roman" pitchFamily="34" charset="-120"/>
              </a:rPr>
              <a:t>）观察图</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片</a:t>
            </a:r>
            <a:r>
              <a:rPr lang="en-US" altLang="zh-CN" sz="2400" b="0" i="0" dirty="0">
                <a:solidFill>
                  <a:srgbClr val="000000"/>
                </a:solidFill>
                <a:latin typeface="Times New Roman" pitchFamily="34" charset="0"/>
                <a:ea typeface="SimSun" pitchFamily="34" charset="-122"/>
                <a:cs typeface="Times New Roman" pitchFamily="34" charset="-120"/>
              </a:rPr>
              <a:t>，回答下列问题。</a:t>
            </a:r>
            <a:endParaRPr lang="en-US" altLang="zh-CN" sz="2400" dirty="0"/>
          </a:p>
        </p:txBody>
      </p:sp>
      <p:sp>
        <p:nvSpPr>
          <p:cNvPr id="5" name="QO_5_AS.63_1#5e8af87a9?htil=1&amp;vopoq=1&amp;pid=b9384434c&amp;color=0,0,0&amp;vtp=1&amp;bbb=1"/>
          <p:cNvSpPr/>
          <p:nvPr/>
        </p:nvSpPr>
        <p:spPr>
          <a:xfrm>
            <a:off x="649224" y="2797873"/>
            <a:ext cx="5449824"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本题考查经济全球化。</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O_6_BD.64_1#16d1f082b?vopoq=1&amp;pid=5e8af87a9&amp;color=0,0,0&amp;vtp=1&amp;bt=1&amp;bbb=1"/>
          <p:cNvSpPr/>
          <p:nvPr/>
        </p:nvSpPr>
        <p:spPr>
          <a:xfrm>
            <a:off x="649224" y="864000"/>
            <a:ext cx="11117263"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（1）图片体现了当今世界发展的哪一趋势？这一趋势的重要表现是什么？（4分）</a:t>
            </a:r>
            <a:endParaRPr lang="en-US" altLang="zh-CN" sz="2400" dirty="0"/>
          </a:p>
        </p:txBody>
      </p:sp>
      <p:sp>
        <p:nvSpPr>
          <p:cNvPr id="3" name="QO_6_AN.65_1#16d1f082b?vopoq=1&amp;pid=5e8af87a9&amp;color=0,0,0&amp;vtp=1&amp;bbb=1&amp;hb=1"/>
          <p:cNvSpPr/>
          <p:nvPr/>
        </p:nvSpPr>
        <p:spPr>
          <a:xfrm>
            <a:off x="649224" y="140286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【答案】</a:t>
            </a:r>
            <a:r>
              <a:rPr lang="en-US" altLang="zh-CN" sz="2400" b="0" i="0" dirty="0">
                <a:solidFill>
                  <a:srgbClr val="FF0000"/>
                </a:solidFill>
                <a:latin typeface="Times New Roman" pitchFamily="34" charset="0"/>
                <a:ea typeface="SimSun" pitchFamily="34" charset="-122"/>
                <a:cs typeface="Times New Roman" pitchFamily="34" charset="-120"/>
              </a:rPr>
              <a:t>经济全球化。经济全球化的重要表现：商品生产在全球范围内完成</a:t>
            </a:r>
            <a:r>
              <a:rPr lang="en-US" altLang="zh-CN" sz="2400" b="0" i="0">
                <a:solidFill>
                  <a:srgbClr val="FF0000"/>
                </a:solidFill>
                <a:latin typeface="Times New Roman" pitchFamily="34" charset="0"/>
                <a:ea typeface="SimSun" pitchFamily="34" charset="-122"/>
                <a:cs typeface="Times New Roman" pitchFamily="34" charset="-120"/>
              </a:rPr>
              <a:t>；商</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品贸易在全球范围内进行</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
        <p:nvSpPr>
          <p:cNvPr id="4" name="QO_6_AS.66_1#16d1f082b?vopoq=1&amp;pid=5e8af87a9&amp;color=0,0,0&amp;vtp=1&amp;bbb=1&amp;hb=1"/>
          <p:cNvSpPr/>
          <p:nvPr/>
        </p:nvSpPr>
        <p:spPr>
          <a:xfrm>
            <a:off x="649224" y="250649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本问考查经济全球化及其表现。分析图片可知</a:t>
            </a:r>
            <a:r>
              <a:rPr lang="en-US" altLang="zh-CN" sz="2400" b="0" i="0">
                <a:solidFill>
                  <a:srgbClr val="FF0000"/>
                </a:solidFill>
                <a:latin typeface="Times New Roman" pitchFamily="34" charset="0"/>
                <a:ea typeface="SimSun" pitchFamily="34" charset="-122"/>
                <a:cs typeface="Times New Roman" pitchFamily="34" charset="-120"/>
              </a:rPr>
              <a:t>，商品生产在全球范围内</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完成</a:t>
            </a:r>
            <a:r>
              <a:rPr lang="en-US" altLang="zh-CN" sz="2400" b="0" i="0" dirty="0">
                <a:solidFill>
                  <a:srgbClr val="FF0000"/>
                </a:solidFill>
                <a:latin typeface="Times New Roman" pitchFamily="34" charset="0"/>
                <a:ea typeface="SimSun" pitchFamily="34" charset="-122"/>
                <a:cs typeface="Times New Roman" pitchFamily="34" charset="-120"/>
              </a:rPr>
              <a:t>，体现了经济全球化。经济全球化的重要表现根据教材作答即可。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O_6_BD.67_1#2a17cf47d?vopoq=1&amp;pid=5e8af87a9&amp;color=0,0,0&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（2）结合所学知识，从不同角度分析这一趋势对当今世界的影响。（8分）</a:t>
            </a:r>
            <a:endParaRPr lang="en-US" altLang="zh-CN" sz="2400" dirty="0"/>
          </a:p>
        </p:txBody>
      </p:sp>
      <p:sp>
        <p:nvSpPr>
          <p:cNvPr id="3" name="QO_6_AN.68_1#2a17cf47d?vopoq=1&amp;pid=5e8af87a9&amp;color=0,0,0&amp;vtp=1&amp;bbb=1&amp;hb=1"/>
          <p:cNvSpPr/>
          <p:nvPr/>
        </p:nvSpPr>
        <p:spPr>
          <a:xfrm>
            <a:off x="649224" y="140286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【答案】</a:t>
            </a:r>
            <a:r>
              <a:rPr lang="en-US" altLang="zh-CN" sz="2400" b="0" i="0" dirty="0">
                <a:solidFill>
                  <a:srgbClr val="FF0000"/>
                </a:solidFill>
                <a:latin typeface="Times New Roman" pitchFamily="34" charset="0"/>
                <a:ea typeface="SimSun" pitchFamily="34" charset="-122"/>
                <a:cs typeface="Times New Roman" pitchFamily="34" charset="-120"/>
              </a:rPr>
              <a:t>①经济全球化促进商品、资本和劳动力在全球流动</a:t>
            </a:r>
            <a:r>
              <a:rPr lang="en-US" altLang="zh-CN" sz="2400" b="0" i="0">
                <a:solidFill>
                  <a:srgbClr val="FF0000"/>
                </a:solidFill>
                <a:latin typeface="Times New Roman" pitchFamily="34" charset="0"/>
                <a:ea typeface="SimSun" pitchFamily="34" charset="-122"/>
                <a:cs typeface="Times New Roman" pitchFamily="34" charset="-120"/>
              </a:rPr>
              <a:t>，有利于在世界范围</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内配置资源</a:t>
            </a:r>
            <a:r>
              <a:rPr lang="en-US" altLang="zh-CN" sz="2400" b="0" i="0" dirty="0">
                <a:solidFill>
                  <a:srgbClr val="FF0000"/>
                </a:solidFill>
                <a:latin typeface="Times New Roman" pitchFamily="34" charset="0"/>
                <a:ea typeface="SimSun" pitchFamily="34" charset="-122"/>
                <a:cs typeface="Times New Roman" pitchFamily="34" charset="-120"/>
              </a:rPr>
              <a:t>，促进资源利用更加合理有效。②</a:t>
            </a:r>
            <a:r>
              <a:rPr lang="en-US" altLang="zh-CN" sz="2400" b="0" i="0">
                <a:solidFill>
                  <a:srgbClr val="FF0000"/>
                </a:solidFill>
                <a:latin typeface="Times New Roman" pitchFamily="34" charset="0"/>
                <a:ea typeface="SimSun" pitchFamily="34" charset="-122"/>
                <a:cs typeface="Times New Roman" pitchFamily="34" charset="-120"/>
              </a:rPr>
              <a:t>经济全球化也使各国经济相互联系、</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相互依赖的程度不断加深</a:t>
            </a:r>
            <a:r>
              <a:rPr lang="en-US" altLang="zh-CN" sz="2400" b="0" i="0" dirty="0">
                <a:solidFill>
                  <a:srgbClr val="FF0000"/>
                </a:solidFill>
                <a:latin typeface="Times New Roman" pitchFamily="34" charset="0"/>
                <a:ea typeface="SimSun" pitchFamily="34" charset="-122"/>
                <a:cs typeface="Times New Roman" pitchFamily="34" charset="-120"/>
              </a:rPr>
              <a:t>。③经济全球化为经济发展提供了新的机会。</a:t>
            </a:r>
            <a:r>
              <a:rPr lang="en-US" altLang="zh-CN" sz="2400" b="0" i="0">
                <a:solidFill>
                  <a:srgbClr val="FF0000"/>
                </a:solidFill>
                <a:latin typeface="Times New Roman" pitchFamily="34" charset="0"/>
                <a:ea typeface="SimSun" pitchFamily="34" charset="-122"/>
                <a:cs typeface="Times New Roman" pitchFamily="34" charset="-120"/>
              </a:rPr>
              <a:t>④经济全</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球化使风险与危机跨国界传递</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
        <p:nvSpPr>
          <p:cNvPr id="4" name="QO_6_AS.69_1#2a17cf47d?vopoq=1&amp;pid=5e8af87a9&amp;color=0,0,0&amp;vtp=1&amp;bbb=1&amp;hb=1"/>
          <p:cNvSpPr/>
          <p:nvPr/>
        </p:nvSpPr>
        <p:spPr>
          <a:xfrm>
            <a:off x="649224" y="359996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本问考查经济全球化对当今世界的影响</a:t>
            </a:r>
            <a:r>
              <a:rPr lang="en-US" altLang="zh-CN" sz="2400" b="0" i="0">
                <a:solidFill>
                  <a:srgbClr val="FF0000"/>
                </a:solidFill>
                <a:latin typeface="Times New Roman" pitchFamily="34" charset="0"/>
                <a:ea typeface="SimSun" pitchFamily="34" charset="-122"/>
                <a:cs typeface="Times New Roman" pitchFamily="34" charset="-120"/>
              </a:rPr>
              <a:t>。注意要从积极影响和消极影响</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两个角度作答</a:t>
            </a:r>
            <a:r>
              <a:rPr lang="en-US" altLang="zh-CN" sz="2400" b="0" i="0" dirty="0">
                <a:solidFill>
                  <a:srgbClr val="FF0000"/>
                </a:solidFill>
                <a:latin typeface="Times New Roman" pitchFamily="34" charset="0"/>
                <a:ea typeface="SimSun" pitchFamily="34" charset="-122"/>
                <a:cs typeface="Times New Roman" pitchFamily="34" charset="-120"/>
              </a:rPr>
              <a:t>。可从经济全球化促进商品、资本和劳动力在全球流动</a:t>
            </a:r>
            <a:r>
              <a:rPr lang="en-US" altLang="zh-CN" sz="2400" b="0" i="0">
                <a:solidFill>
                  <a:srgbClr val="FF0000"/>
                </a:solidFill>
                <a:latin typeface="Times New Roman" pitchFamily="34" charset="0"/>
                <a:ea typeface="SimSun" pitchFamily="34" charset="-122"/>
                <a:cs typeface="Times New Roman" pitchFamily="34" charset="-120"/>
              </a:rPr>
              <a:t>，使各国经</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济相互联系</a:t>
            </a:r>
            <a:r>
              <a:rPr lang="en-US" altLang="zh-CN" sz="2400" b="0" i="0" dirty="0">
                <a:solidFill>
                  <a:srgbClr val="FF0000"/>
                </a:solidFill>
                <a:latin typeface="Times New Roman" pitchFamily="34" charset="0"/>
                <a:ea typeface="SimSun" pitchFamily="34" charset="-122"/>
                <a:cs typeface="Times New Roman" pitchFamily="34" charset="-120"/>
              </a:rPr>
              <a:t>、相互依赖的程度不断加深，为经济发展提供了新的机会</a:t>
            </a:r>
            <a:r>
              <a:rPr lang="en-US" altLang="zh-CN" sz="2400" b="0" i="0">
                <a:solidFill>
                  <a:srgbClr val="FF0000"/>
                </a:solidFill>
                <a:latin typeface="Times New Roman" pitchFamily="34" charset="0"/>
                <a:ea typeface="SimSun" pitchFamily="34" charset="-122"/>
                <a:cs typeface="Times New Roman" pitchFamily="34" charset="-120"/>
              </a:rPr>
              <a:t>，使风险与</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危机跨国界传递等方面作答</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4">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O_5_BD.70_1#2478b22a1?vopoq=1&amp;pid=b9384434c&amp;color=0,0,0&amp;vtp=1&amp;bt=1&amp;bbb=1&amp;hb=1"/>
          <p:cNvSpPr/>
          <p:nvPr/>
        </p:nvSpPr>
        <p:spPr>
          <a:xfrm>
            <a:off x="649224" y="864000"/>
            <a:ext cx="10899648" cy="4386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17.</a:t>
            </a:r>
            <a:r>
              <a:rPr lang="en-US" altLang="zh-CN" sz="2400" b="0" i="0" dirty="0">
                <a:solidFill>
                  <a:srgbClr val="000000"/>
                </a:solidFill>
                <a:latin typeface="仿宋" pitchFamily="34" charset="0"/>
                <a:ea typeface="仿宋" pitchFamily="34" charset="-122"/>
                <a:cs typeface="仿宋" pitchFamily="34" charset="-120"/>
              </a:rPr>
              <a:t>[2024吉林白山期末]</a:t>
            </a:r>
            <a:r>
              <a:rPr lang="en-US" altLang="zh-CN" sz="2400" b="0" i="0" dirty="0">
                <a:solidFill>
                  <a:srgbClr val="000000"/>
                </a:solidFill>
                <a:latin typeface="Times New Roman" pitchFamily="34" charset="0"/>
                <a:ea typeface="SimSun" pitchFamily="34" charset="-122"/>
                <a:cs typeface="Times New Roman" pitchFamily="34" charset="-120"/>
              </a:rPr>
              <a:t>（12分）2023</a:t>
            </a:r>
            <a:r>
              <a:rPr lang="en-US" altLang="zh-CN" sz="2400" b="0" i="0" dirty="0">
                <a:solidFill>
                  <a:srgbClr val="000000"/>
                </a:solidFill>
                <a:latin typeface="Times New Roman" pitchFamily="34" charset="0"/>
                <a:ea typeface="楷体" pitchFamily="34" charset="-122"/>
                <a:cs typeface="Times New Roman" pitchFamily="34" charset="-120"/>
              </a:rPr>
              <a:t>年</a:t>
            </a:r>
            <a:r>
              <a:rPr lang="en-US" altLang="zh-CN" sz="2400" b="0" i="0" dirty="0">
                <a:solidFill>
                  <a:srgbClr val="000000"/>
                </a:solidFill>
                <a:latin typeface="Times New Roman" pitchFamily="34" charset="0"/>
                <a:ea typeface="SimSun" pitchFamily="34" charset="-122"/>
                <a:cs typeface="Times New Roman" pitchFamily="34" charset="-120"/>
              </a:rPr>
              <a:t>3</a:t>
            </a:r>
            <a:r>
              <a:rPr lang="en-US" altLang="zh-CN" sz="2400" b="0" i="0" dirty="0">
                <a:solidFill>
                  <a:srgbClr val="000000"/>
                </a:solidFill>
                <a:latin typeface="Times New Roman" pitchFamily="34" charset="0"/>
                <a:ea typeface="楷体" pitchFamily="34" charset="-122"/>
                <a:cs typeface="Times New Roman" pitchFamily="34" charset="-120"/>
              </a:rPr>
              <a:t>月</a:t>
            </a:r>
            <a:r>
              <a:rPr lang="en-US" altLang="zh-CN" sz="2400" b="0" i="0" dirty="0">
                <a:solidFill>
                  <a:srgbClr val="000000"/>
                </a:solidFill>
                <a:latin typeface="Times New Roman" pitchFamily="34" charset="0"/>
                <a:ea typeface="SimSun" pitchFamily="34" charset="-122"/>
                <a:cs typeface="Times New Roman" pitchFamily="34" charset="-120"/>
              </a:rPr>
              <a:t>20</a:t>
            </a:r>
            <a:r>
              <a:rPr lang="en-US" altLang="zh-CN" sz="2400" b="0" i="0" dirty="0">
                <a:solidFill>
                  <a:srgbClr val="000000"/>
                </a:solidFill>
                <a:latin typeface="Times New Roman" pitchFamily="34" charset="0"/>
                <a:ea typeface="楷体" pitchFamily="34" charset="-122"/>
                <a:cs typeface="Times New Roman" pitchFamily="34" charset="-120"/>
              </a:rPr>
              <a:t>日至</a:t>
            </a:r>
            <a:r>
              <a:rPr lang="en-US" altLang="zh-CN" sz="2400" b="0" i="0" dirty="0">
                <a:solidFill>
                  <a:srgbClr val="000000"/>
                </a:solidFill>
                <a:latin typeface="Times New Roman" pitchFamily="34" charset="0"/>
                <a:ea typeface="SimSun" pitchFamily="34" charset="-122"/>
                <a:cs typeface="Times New Roman" pitchFamily="34" charset="-120"/>
              </a:rPr>
              <a:t>22</a:t>
            </a:r>
            <a:r>
              <a:rPr lang="en-US" altLang="zh-CN" sz="2400" b="0" i="0" dirty="0">
                <a:solidFill>
                  <a:srgbClr val="000000"/>
                </a:solidFill>
                <a:latin typeface="Times New Roman" pitchFamily="34" charset="0"/>
                <a:ea typeface="楷体" pitchFamily="34" charset="-122"/>
                <a:cs typeface="Times New Roman" pitchFamily="34" charset="-120"/>
              </a:rPr>
              <a:t>日</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国家主席习近平应俄罗斯</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总统普京邀请</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对俄罗斯进行国事访问</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习近平主席强调</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各国都有走符合本国</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国情的发展道路的权利</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世界上不存在高人一等的国家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不存在放之四海而皆准</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的国家治理模式</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不存在由某个国家说了算的国际秩序</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一个团结而非分裂</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和</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平而非动荡的世界符合全人类共同利益</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中俄双方将以宽广视野</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长远眼光看待</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和把握中俄关系</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坚定维护以联合国为核心的国际体系</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以国际法为基础的国际</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秩序</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以联合国宪章宗旨和原则为基础的国际关系基本准则</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坚持真正的多边主</a:t>
            </a:r>
          </a:p>
          <a:p>
            <a:pPr latinLnBrk="1">
              <a:lnSpc>
                <a:spcPts val="4200"/>
              </a:lnSpc>
            </a:pPr>
            <a:r>
              <a:rPr lang="en-US" altLang="zh-CN" sz="2400" b="0" i="0">
                <a:solidFill>
                  <a:srgbClr val="000000"/>
                </a:solidFill>
                <a:latin typeface="Times New Roman" pitchFamily="34" charset="0"/>
                <a:ea typeface="楷体" pitchFamily="34" charset="-122"/>
                <a:cs typeface="Times New Roman" pitchFamily="34" charset="-120"/>
              </a:rPr>
              <a:t>义</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推动世界多极化和国际关系民主化</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O_5_AS.71_1#2478b22a1?vopoq=1&amp;pid=b9384434c&amp;color=0,0,0&amp;vtp=1&amp;bbb=1"/>
          <p:cNvSpPr/>
          <p:nvPr/>
        </p:nvSpPr>
        <p:spPr>
          <a:xfrm>
            <a:off x="649224" y="525572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本题考查复杂多变的关系。</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O_6_BD.72_1#11809ef6a?vopoq=1&amp;pid=2478b22a1&amp;color=0,0,0&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（1）材料表明我国推动建设怎样的新型国际关系？（4分）</a:t>
            </a:r>
            <a:endParaRPr lang="en-US" altLang="zh-CN" sz="2400" dirty="0"/>
          </a:p>
        </p:txBody>
      </p:sp>
      <p:sp>
        <p:nvSpPr>
          <p:cNvPr id="3" name="QO_6_AN.73_1#11809ef6a?vopoq=1&amp;pid=2478b22a1&amp;color=0,0,0&amp;vtp=1&amp;bbb=1"/>
          <p:cNvSpPr/>
          <p:nvPr/>
        </p:nvSpPr>
        <p:spPr>
          <a:xfrm>
            <a:off x="649224" y="139619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【答案】</a:t>
            </a:r>
            <a:r>
              <a:rPr lang="en-US" altLang="zh-CN" sz="2400" b="0" i="0" dirty="0">
                <a:solidFill>
                  <a:srgbClr val="FF0000"/>
                </a:solidFill>
                <a:latin typeface="Times New Roman" pitchFamily="34" charset="0"/>
                <a:ea typeface="SimSun" pitchFamily="34" charset="-122"/>
                <a:cs typeface="Times New Roman" pitchFamily="34" charset="-120"/>
              </a:rPr>
              <a:t>相互尊重、公平正义、合作共赢。</a:t>
            </a:r>
            <a:endParaRPr lang="en-US" altLang="zh-CN" sz="2400" dirty="0"/>
          </a:p>
        </p:txBody>
      </p:sp>
      <p:sp>
        <p:nvSpPr>
          <p:cNvPr id="4" name="QO_6_AS.74_1#11809ef6a?vopoq=1&amp;pid=2478b22a1&amp;color=0,0,0&amp;vtp=1&amp;bbb=1"/>
          <p:cNvSpPr/>
          <p:nvPr/>
        </p:nvSpPr>
        <p:spPr>
          <a:xfrm>
            <a:off x="649224" y="193086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本问考查新型国际关系。答出相互尊重、公平正义、合作共赢即可。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O_6_BD.75_1#2c45f6229?vopoq=1&amp;pid=2478b22a1&amp;color=0,0,0&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（2）推动世界多极化具有哪些影响？（8分）</a:t>
            </a:r>
            <a:endParaRPr lang="en-US" altLang="zh-CN" sz="2400" dirty="0"/>
          </a:p>
        </p:txBody>
      </p:sp>
      <p:sp>
        <p:nvSpPr>
          <p:cNvPr id="3" name="QO_6_AN.76_1#2c45f6229?vopoq=1&amp;pid=2478b22a1&amp;color=0,0,0&amp;vtp=1&amp;bbb=1&amp;hb=1"/>
          <p:cNvSpPr/>
          <p:nvPr/>
        </p:nvSpPr>
        <p:spPr>
          <a:xfrm>
            <a:off x="649224" y="1402861"/>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【答案】</a:t>
            </a:r>
            <a:r>
              <a:rPr lang="en-US" altLang="zh-CN" sz="2400" b="0" i="0" dirty="0">
                <a:solidFill>
                  <a:srgbClr val="FF0000"/>
                </a:solidFill>
                <a:latin typeface="Times New Roman" pitchFamily="34" charset="0"/>
                <a:ea typeface="SimSun" pitchFamily="34" charset="-122"/>
                <a:cs typeface="Times New Roman" pitchFamily="34" charset="-120"/>
              </a:rPr>
              <a:t>①世界多极化使多种国际力量既相互依存又相互制约。</a:t>
            </a:r>
            <a:r>
              <a:rPr lang="en-US" altLang="zh-CN" sz="2400" b="0" i="0">
                <a:solidFill>
                  <a:srgbClr val="FF0000"/>
                </a:solidFill>
                <a:latin typeface="Times New Roman" pitchFamily="34" charset="0"/>
                <a:ea typeface="SimSun" pitchFamily="34" charset="-122"/>
                <a:cs typeface="Times New Roman" pitchFamily="34" charset="-120"/>
              </a:rPr>
              <a:t>在这种情况下，</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任何国家都难以单独主宰世界事务</a:t>
            </a:r>
            <a:r>
              <a:rPr lang="en-US" altLang="zh-CN" sz="2400" b="0" i="0" dirty="0">
                <a:solidFill>
                  <a:srgbClr val="FF0000"/>
                </a:solidFill>
                <a:latin typeface="Times New Roman" pitchFamily="34" charset="0"/>
                <a:ea typeface="SimSun" pitchFamily="34" charset="-122"/>
                <a:cs typeface="Times New Roman" pitchFamily="34" charset="-120"/>
              </a:rPr>
              <a:t>。②有利于各国通过协商解决各种问题。</a:t>
            </a:r>
            <a:r>
              <a:rPr lang="en-US" altLang="zh-CN" sz="2400" b="0" i="0">
                <a:solidFill>
                  <a:srgbClr val="FF0000"/>
                </a:solidFill>
                <a:latin typeface="Times New Roman" pitchFamily="34" charset="0"/>
                <a:ea typeface="SimSun" pitchFamily="34" charset="-122"/>
                <a:cs typeface="Times New Roman" pitchFamily="34" charset="-120"/>
              </a:rPr>
              <a:t>③有</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利于促进国际关系民主化</a:t>
            </a:r>
            <a:r>
              <a:rPr lang="en-US" altLang="zh-CN" sz="2400" b="0" i="0" dirty="0">
                <a:solidFill>
                  <a:srgbClr val="FF0000"/>
                </a:solidFill>
                <a:latin typeface="Times New Roman" pitchFamily="34" charset="0"/>
                <a:ea typeface="SimSun" pitchFamily="34" charset="-122"/>
                <a:cs typeface="Times New Roman" pitchFamily="34" charset="-120"/>
              </a:rPr>
              <a:t>。④有利于推动世界和平与发展。</a:t>
            </a:r>
            <a:endParaRPr lang="en-US" altLang="zh-CN" sz="2400" dirty="0"/>
          </a:p>
        </p:txBody>
      </p:sp>
      <p:sp>
        <p:nvSpPr>
          <p:cNvPr id="4" name="QO_6_AS.77_1#2c45f6229?vopoq=1&amp;pid=2478b22a1&amp;color=0,0,0&amp;vtp=1&amp;bbb=1&amp;hb=1"/>
          <p:cNvSpPr/>
          <p:nvPr/>
        </p:nvSpPr>
        <p:spPr>
          <a:xfrm>
            <a:off x="649224" y="3053861"/>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本问考查世界多极化</a:t>
            </a:r>
            <a:r>
              <a:rPr lang="en-US" altLang="zh-CN" sz="2400" b="0" i="0">
                <a:solidFill>
                  <a:srgbClr val="FF0000"/>
                </a:solidFill>
                <a:latin typeface="Times New Roman" pitchFamily="34" charset="0"/>
                <a:ea typeface="SimSun" pitchFamily="34" charset="-122"/>
                <a:cs typeface="Times New Roman" pitchFamily="34" charset="-120"/>
              </a:rPr>
              <a:t>。围绕世界多极化使多种国际力量既相互依存又相</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互制约</a:t>
            </a:r>
            <a:r>
              <a:rPr lang="en-US" altLang="zh-CN" sz="2400" b="0" i="0" dirty="0">
                <a:solidFill>
                  <a:srgbClr val="FF0000"/>
                </a:solidFill>
                <a:latin typeface="Times New Roman" pitchFamily="34" charset="0"/>
                <a:ea typeface="SimSun" pitchFamily="34" charset="-122"/>
                <a:cs typeface="Times New Roman" pitchFamily="34" charset="-120"/>
              </a:rPr>
              <a:t>；在这种情况下，任何国家都难以单独主宰世界事务</a:t>
            </a:r>
            <a:r>
              <a:rPr lang="en-US" altLang="zh-CN" sz="2400" b="0" i="0">
                <a:solidFill>
                  <a:srgbClr val="FF0000"/>
                </a:solidFill>
                <a:latin typeface="Times New Roman" pitchFamily="34" charset="0"/>
                <a:ea typeface="SimSun" pitchFamily="34" charset="-122"/>
                <a:cs typeface="Times New Roman" pitchFamily="34" charset="-120"/>
              </a:rPr>
              <a:t>；这有利于各国通过</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协商解决各种问题</a:t>
            </a:r>
            <a:r>
              <a:rPr lang="en-US" altLang="zh-CN" sz="2400" b="0" i="0" dirty="0">
                <a:solidFill>
                  <a:srgbClr val="FF0000"/>
                </a:solidFill>
                <a:latin typeface="Times New Roman" pitchFamily="34" charset="0"/>
                <a:ea typeface="SimSun" pitchFamily="34" charset="-122"/>
                <a:cs typeface="Times New Roman" pitchFamily="34" charset="-120"/>
              </a:rPr>
              <a:t>，促进国际关系民主化，推动世界和平与发展等方面回答即可。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4">
                                            <p:bg/>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O_5_BD.78_1#8e6e65ac3?sp=1&amp;vopoq=1&amp;pid=b9384434c&amp;color=0,0,0&amp;vtp=1&amp;bt=1&amp;bbb=1&amp;hb=1"/>
          <p:cNvSpPr/>
          <p:nvPr/>
        </p:nvSpPr>
        <p:spPr>
          <a:xfrm>
            <a:off x="649224" y="864000"/>
            <a:ext cx="10899648" cy="27097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18.</a:t>
            </a:r>
            <a:r>
              <a:rPr lang="en-US" altLang="zh-CN" sz="2400" b="0" i="0" dirty="0">
                <a:solidFill>
                  <a:srgbClr val="000000"/>
                </a:solidFill>
                <a:latin typeface="仿宋" pitchFamily="34" charset="0"/>
                <a:ea typeface="仿宋" pitchFamily="34" charset="-122"/>
                <a:cs typeface="仿宋" pitchFamily="34" charset="-120"/>
              </a:rPr>
              <a:t>[2024安徽芜湖模拟]</a:t>
            </a:r>
            <a:r>
              <a:rPr lang="en-US" altLang="zh-CN" sz="2400" b="0" i="0" dirty="0">
                <a:solidFill>
                  <a:srgbClr val="000000"/>
                </a:solidFill>
                <a:latin typeface="Times New Roman" pitchFamily="34" charset="0"/>
                <a:ea typeface="SimSun" pitchFamily="34" charset="-122"/>
                <a:cs typeface="Times New Roman" pitchFamily="34" charset="-120"/>
              </a:rPr>
              <a:t>（16分）</a:t>
            </a:r>
            <a:r>
              <a:rPr lang="en-US" altLang="zh-CN" sz="2400" b="1" i="0" dirty="0">
                <a:solidFill>
                  <a:srgbClr val="000000"/>
                </a:solidFill>
                <a:latin typeface="Times New Roman" pitchFamily="34" charset="0"/>
                <a:ea typeface="SimSun" pitchFamily="34" charset="-122"/>
                <a:cs typeface="Times New Roman" pitchFamily="34" charset="-120"/>
              </a:rPr>
              <a:t>奋进新时代，构建共同体。</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2023</a:t>
            </a:r>
            <a:r>
              <a:rPr lang="en-US" altLang="zh-CN" sz="2400" b="0" i="0" dirty="0">
                <a:solidFill>
                  <a:srgbClr val="000000"/>
                </a:solidFill>
                <a:latin typeface="Times New Roman" pitchFamily="34" charset="0"/>
                <a:ea typeface="楷体" pitchFamily="34" charset="-122"/>
                <a:cs typeface="Times New Roman" pitchFamily="34" charset="-120"/>
              </a:rPr>
              <a:t>年</a:t>
            </a:r>
            <a:r>
              <a:rPr lang="en-US" altLang="zh-CN" sz="2400" b="0" i="0" dirty="0">
                <a:solidFill>
                  <a:srgbClr val="000000"/>
                </a:solidFill>
                <a:latin typeface="Times New Roman" pitchFamily="34" charset="0"/>
                <a:ea typeface="SimSun" pitchFamily="34" charset="-122"/>
                <a:cs typeface="Times New Roman" pitchFamily="34" charset="-120"/>
              </a:rPr>
              <a:t>5</a:t>
            </a:r>
            <a:r>
              <a:rPr lang="en-US" altLang="zh-CN" sz="2400" b="0" i="0" dirty="0">
                <a:solidFill>
                  <a:srgbClr val="000000"/>
                </a:solidFill>
                <a:latin typeface="Times New Roman" pitchFamily="34" charset="0"/>
                <a:ea typeface="楷体" pitchFamily="34" charset="-122"/>
                <a:cs typeface="Times New Roman" pitchFamily="34" charset="-120"/>
              </a:rPr>
              <a:t>月</a:t>
            </a:r>
            <a:r>
              <a:rPr lang="en-US" altLang="zh-CN" sz="2400" b="0" i="0" dirty="0">
                <a:solidFill>
                  <a:srgbClr val="000000"/>
                </a:solidFill>
                <a:latin typeface="Times New Roman" pitchFamily="34" charset="0"/>
                <a:ea typeface="SimSun" pitchFamily="34" charset="-122"/>
                <a:cs typeface="Times New Roman" pitchFamily="34" charset="-120"/>
              </a:rPr>
              <a:t>18</a:t>
            </a:r>
            <a:r>
              <a:rPr lang="en-US" altLang="zh-CN" sz="2400" b="0" i="0" dirty="0">
                <a:solidFill>
                  <a:srgbClr val="000000"/>
                </a:solidFill>
                <a:latin typeface="Times New Roman" pitchFamily="34" charset="0"/>
                <a:ea typeface="楷体" pitchFamily="34" charset="-122"/>
                <a:cs typeface="Times New Roman" pitchFamily="34" charset="-120"/>
              </a:rPr>
              <a:t>日至</a:t>
            </a:r>
            <a:r>
              <a:rPr lang="en-US" altLang="zh-CN" sz="2400" b="0" i="0" dirty="0">
                <a:solidFill>
                  <a:srgbClr val="000000"/>
                </a:solidFill>
                <a:latin typeface="Times New Roman" pitchFamily="34" charset="0"/>
                <a:ea typeface="SimSun" pitchFamily="34" charset="-122"/>
                <a:cs typeface="Times New Roman" pitchFamily="34" charset="-120"/>
              </a:rPr>
              <a:t>19</a:t>
            </a:r>
            <a:r>
              <a:rPr lang="en-US" altLang="zh-CN" sz="2400" b="0" i="0" dirty="0">
                <a:solidFill>
                  <a:srgbClr val="000000"/>
                </a:solidFill>
                <a:latin typeface="Times New Roman" pitchFamily="34" charset="0"/>
                <a:ea typeface="楷体" pitchFamily="34" charset="-122"/>
                <a:cs typeface="Times New Roman" pitchFamily="34" charset="-120"/>
              </a:rPr>
              <a:t>日</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首届中国</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中亚峰会在西安举行</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国家主席习近平发</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表题为</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携手建设守望相助</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共同发展</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普遍安全</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世代友好的中国</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中亚命运</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共同体</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的主旨讲话</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某学校九年级</a:t>
            </a:r>
            <a:r>
              <a:rPr lang="en-US" altLang="zh-CN" sz="2400" b="0" i="0" dirty="0">
                <a:solidFill>
                  <a:srgbClr val="000000"/>
                </a:solidFill>
                <a:latin typeface="Times New Roman" pitchFamily="34" charset="0"/>
                <a:ea typeface="SimSun" pitchFamily="34" charset="-122"/>
                <a:cs typeface="Times New Roman" pitchFamily="34" charset="-120"/>
              </a:rPr>
              <a:t>（1）</a:t>
            </a:r>
            <a:r>
              <a:rPr lang="en-US" altLang="zh-CN" sz="2400" b="0" i="0">
                <a:solidFill>
                  <a:srgbClr val="000000"/>
                </a:solidFill>
                <a:latin typeface="Times New Roman" pitchFamily="34" charset="0"/>
                <a:ea typeface="楷体" pitchFamily="34" charset="-122"/>
                <a:cs typeface="Times New Roman" pitchFamily="34" charset="-120"/>
              </a:rPr>
              <a:t>班道德与法治老师节选了其中部分内容</a:t>
            </a:r>
            <a:r>
              <a:rPr lang="en-US" altLang="zh-CN" sz="2400" b="0" i="0">
                <a:solidFill>
                  <a:srgbClr val="00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a:solidFill>
                  <a:srgbClr val="000000"/>
                </a:solidFill>
                <a:latin typeface="Times New Roman" pitchFamily="34" charset="0"/>
                <a:ea typeface="楷体" pitchFamily="34" charset="-122"/>
                <a:cs typeface="Times New Roman" pitchFamily="34" charset="-120"/>
              </a:rPr>
              <a:t>请同学们完成以下任务</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O_5_BD.78_2#8e6e65ac3?sp=1&amp;vopoq=1&amp;pid=b9384434c&amp;color=0,0,0&amp;vtp=1&amp;bbb=1"/>
          <p:cNvSpPr/>
          <p:nvPr/>
        </p:nvSpPr>
        <p:spPr>
          <a:xfrm>
            <a:off x="649224" y="3604723"/>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【讲话节选1】</a:t>
            </a:r>
            <a:endParaRPr lang="en-US" altLang="zh-CN" sz="2400" dirty="0"/>
          </a:p>
        </p:txBody>
      </p:sp>
      <p:graphicFrame>
        <p:nvGraphicFramePr>
          <p:cNvPr id="37" name="QO_5_BD.78_3#8e6e65ac3?colgroup=35&amp;vopoq=1&amp;pid=b9384434c&amp;color=0,0,0&amp;vtp=1&amp;bbb=1&amp;hb=1"/>
          <p:cNvGraphicFramePr>
            <a:graphicFrameLocks noGrp="1"/>
          </p:cNvGraphicFramePr>
          <p:nvPr>
            <p:extLst>
              <p:ext uri="{D42A27DB-BD31-4B8C-83A1-F6EECF244321}">
                <p14:modId xmlns:p14="http://schemas.microsoft.com/office/powerpoint/2010/main" val="3449724205"/>
              </p:ext>
            </p:extLst>
          </p:nvPr>
        </p:nvGraphicFramePr>
        <p:xfrm>
          <a:off x="649224" y="4210450"/>
          <a:ext cx="10881360" cy="1464818"/>
        </p:xfrm>
        <a:graphic>
          <a:graphicData uri="http://schemas.openxmlformats.org/drawingml/2006/table">
            <a:tbl>
              <a:tblPr/>
              <a:tblGrid>
                <a:gridCol w="10881360">
                  <a:extLst>
                    <a:ext uri="{9D8B030D-6E8A-4147-A177-3AD203B41FA5}">
                      <a16:colId xmlns:a16="http://schemas.microsoft.com/office/drawing/2014/main" val="20000"/>
                    </a:ext>
                  </a:extLst>
                </a:gridCol>
              </a:tblGrid>
              <a:tr h="970153">
                <a:tc>
                  <a:txBody>
                    <a:bodyPr/>
                    <a:lstStyle/>
                    <a:p>
                      <a:pPr marL="0" indent="0" algn="l" latinLnBrk="1" hangingPunct="0">
                        <a:lnSpc>
                          <a:spcPts val="3800"/>
                        </a:lnSpc>
                      </a:pPr>
                      <a:r>
                        <a:rPr lang="en-US" altLang="zh-CN" sz="2400" b="0" i="0" dirty="0">
                          <a:solidFill>
                            <a:srgbClr val="000000"/>
                          </a:solidFill>
                          <a:latin typeface="Times New Roman" pitchFamily="34" charset="0"/>
                          <a:ea typeface="楷体" pitchFamily="34" charset="-122"/>
                          <a:cs typeface="Times New Roman" pitchFamily="34" charset="-120"/>
                        </a:rPr>
                        <a:t>要深化战略互信</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在涉及主权</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独立</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民族尊严</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长远发展等核心利益问题上</a:t>
                      </a:r>
                      <a:r>
                        <a:rPr lang="en-US" altLang="zh-CN" sz="2400" b="0" i="0" spc="-100">
                          <a:solidFill>
                            <a:srgbClr val="000000"/>
                          </a:solidFill>
                          <a:latin typeface="Times New Roman" pitchFamily="34" charset="0"/>
                          <a:ea typeface="SimSun" pitchFamily="34" charset="-122"/>
                          <a:cs typeface="Times New Roman" pitchFamily="34" charset="-120"/>
                        </a:rPr>
                        <a:t>，</a:t>
                      </a:r>
                    </a:p>
                    <a:p>
                      <a:pPr marL="0" lvl="0" indent="0" algn="l" latinLnBrk="1" hangingPunct="0">
                        <a:lnSpc>
                          <a:spcPts val="3600"/>
                        </a:lnSpc>
                      </a:pPr>
                      <a:r>
                        <a:rPr lang="en-US" altLang="zh-CN" sz="2400" b="0" i="0">
                          <a:solidFill>
                            <a:srgbClr val="000000"/>
                          </a:solidFill>
                          <a:latin typeface="Times New Roman" pitchFamily="34" charset="0"/>
                          <a:ea typeface="楷体" pitchFamily="34" charset="-122"/>
                          <a:cs typeface="Times New Roman" pitchFamily="34" charset="-120"/>
                        </a:rPr>
                        <a:t>始终给予彼此明确</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有力支持</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携手建设一个守望相助</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团结互信的共同体</a:t>
                      </a:r>
                      <a:r>
                        <a:rPr lang="en-US" altLang="zh-CN" sz="2400" b="0" i="0" spc="-100" dirty="0">
                          <a:solidFill>
                            <a:srgbClr val="000000"/>
                          </a:solidFill>
                          <a:latin typeface="Times New Roman" pitchFamily="34" charset="0"/>
                          <a:ea typeface="SimSun"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a:txBody>
                    <a:bodyPr/>
                    <a:lstStyle/>
                    <a:p>
                      <a:pPr algn="l" latinLnBrk="1" hangingPunct="0">
                        <a:lnSpc>
                          <a:spcPts val="3600"/>
                        </a:lnSpc>
                      </a:pPr>
                      <a:r>
                        <a:rPr lang="en-US" altLang="zh-CN" sz="2400" b="0" i="0" dirty="0">
                          <a:solidFill>
                            <a:srgbClr val="000000"/>
                          </a:solidFill>
                          <a:latin typeface="Times New Roman" pitchFamily="34" charset="0"/>
                          <a:ea typeface="楷体" pitchFamily="34" charset="-122"/>
                          <a:cs typeface="Times New Roman" pitchFamily="34" charset="-120"/>
                        </a:rPr>
                        <a:t>解读</a:t>
                      </a:r>
                      <a:r>
                        <a:rPr lang="en-US" altLang="zh-CN" sz="2400" b="0" i="0" dirty="0">
                          <a:solidFill>
                            <a:srgbClr val="000000"/>
                          </a:solidFill>
                          <a:latin typeface="Times New Roman" pitchFamily="34" charset="0"/>
                          <a:ea typeface="SimSun" pitchFamily="34" charset="-122"/>
                          <a:cs typeface="Times New Roman" pitchFamily="34" charset="-120"/>
                        </a:rPr>
                        <a:t>：_____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QO_5_AS.79_1#8e6e65ac3?vopoq=1&amp;pid=b9384434c&amp;color=0,0,0&amp;vtp=1&amp;bbb=1"/>
          <p:cNvSpPr/>
          <p:nvPr/>
        </p:nvSpPr>
        <p:spPr>
          <a:xfrm>
            <a:off x="649224" y="581065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本题考查构建人类命运共同体。</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O_6_BD.80_1#8e65bccc4?vopoq=1&amp;pid=8e6e65ac3&amp;color=0,0,0&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（1）请你将表格内容补充完整。（6分）</a:t>
            </a:r>
            <a:endParaRPr lang="en-US" altLang="zh-CN" sz="2400" dirty="0"/>
          </a:p>
        </p:txBody>
      </p:sp>
      <p:sp>
        <p:nvSpPr>
          <p:cNvPr id="3" name="QO_6_AN.81_1#8e65bccc4?vopoq=1&amp;pid=8e6e65ac3&amp;color=0,0,0&amp;vtp=1&amp;bbb=1&amp;hb=1"/>
          <p:cNvSpPr/>
          <p:nvPr/>
        </p:nvSpPr>
        <p:spPr>
          <a:xfrm>
            <a:off x="649224" y="1402861"/>
            <a:ext cx="10899648" cy="27097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【答案】</a:t>
            </a:r>
            <a:r>
              <a:rPr lang="en-US" altLang="zh-CN" sz="2400" b="0" i="0" dirty="0">
                <a:solidFill>
                  <a:srgbClr val="FF0000"/>
                </a:solidFill>
                <a:latin typeface="Times New Roman" pitchFamily="34" charset="0"/>
                <a:ea typeface="SimSun" pitchFamily="34" charset="-122"/>
                <a:cs typeface="Times New Roman" pitchFamily="34" charset="-120"/>
              </a:rPr>
              <a:t>①没有哪个国家能够独自应对人类面临的各种挑战</a:t>
            </a:r>
            <a:r>
              <a:rPr lang="en-US" altLang="zh-CN" sz="2400" b="0" i="0">
                <a:solidFill>
                  <a:srgbClr val="FF0000"/>
                </a:solidFill>
                <a:latin typeface="Times New Roman" pitchFamily="34" charset="0"/>
                <a:ea typeface="SimSun" pitchFamily="34" charset="-122"/>
                <a:cs typeface="Times New Roman" pitchFamily="34" charset="-120"/>
              </a:rPr>
              <a:t>，也没有哪个国家能</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够退回到自我封闭的孤岛</a:t>
            </a:r>
            <a:r>
              <a:rPr lang="en-US" altLang="zh-CN" sz="2400" b="0" i="0" dirty="0">
                <a:solidFill>
                  <a:srgbClr val="FF0000"/>
                </a:solidFill>
                <a:latin typeface="Times New Roman" pitchFamily="34" charset="0"/>
                <a:ea typeface="SimSun" pitchFamily="34" charset="-122"/>
                <a:cs typeface="Times New Roman" pitchFamily="34" charset="-120"/>
              </a:rPr>
              <a:t>。采取共同行动，承担共同责任，</a:t>
            </a:r>
            <a:r>
              <a:rPr lang="en-US" altLang="zh-CN" sz="2400" b="0" i="0">
                <a:solidFill>
                  <a:srgbClr val="FF0000"/>
                </a:solidFill>
                <a:latin typeface="Times New Roman" pitchFamily="34" charset="0"/>
                <a:ea typeface="SimSun" pitchFamily="34" charset="-122"/>
                <a:cs typeface="Times New Roman" pitchFamily="34" charset="-120"/>
              </a:rPr>
              <a:t>构建人类命运共同体，</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应成为各国解决全球性问题的必然选择</a:t>
            </a:r>
            <a:r>
              <a:rPr lang="en-US" altLang="zh-CN" sz="2400" b="0" i="0" dirty="0">
                <a:solidFill>
                  <a:srgbClr val="FF0000"/>
                </a:solidFill>
                <a:latin typeface="Times New Roman" pitchFamily="34" charset="0"/>
                <a:ea typeface="SimSun" pitchFamily="34" charset="-122"/>
                <a:cs typeface="Times New Roman" pitchFamily="34" charset="-120"/>
              </a:rPr>
              <a:t>。②和平与发展是当今时代的主题。</a:t>
            </a:r>
            <a:r>
              <a:rPr lang="en-US" altLang="zh-CN" sz="2400" b="0" i="0">
                <a:solidFill>
                  <a:srgbClr val="FF0000"/>
                </a:solidFill>
                <a:latin typeface="Times New Roman" pitchFamily="34" charset="0"/>
                <a:ea typeface="SimSun" pitchFamily="34" charset="-122"/>
                <a:cs typeface="Times New Roman" pitchFamily="34" charset="-120"/>
              </a:rPr>
              <a:t>③构</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建人类命运共同体</a:t>
            </a:r>
            <a:r>
              <a:rPr lang="en-US" altLang="zh-CN" sz="2400" b="0" i="0" dirty="0">
                <a:solidFill>
                  <a:srgbClr val="FF0000"/>
                </a:solidFill>
                <a:latin typeface="Times New Roman" pitchFamily="34" charset="0"/>
                <a:ea typeface="SimSun" pitchFamily="34" charset="-122"/>
                <a:cs typeface="Times New Roman" pitchFamily="34" charset="-120"/>
              </a:rPr>
              <a:t>，不仅需要世界各国的一致行动</a:t>
            </a:r>
            <a:r>
              <a:rPr lang="en-US" altLang="zh-CN" sz="2400" b="0" i="0">
                <a:solidFill>
                  <a:srgbClr val="FF0000"/>
                </a:solidFill>
                <a:latin typeface="Times New Roman" pitchFamily="34" charset="0"/>
                <a:ea typeface="SimSun" pitchFamily="34" charset="-122"/>
                <a:cs typeface="Times New Roman" pitchFamily="34" charset="-120"/>
              </a:rPr>
              <a:t>，而且需要各国人民间的相互</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信任</a:t>
            </a:r>
            <a:r>
              <a:rPr lang="en-US" altLang="zh-CN" sz="2400" b="0" i="0" dirty="0">
                <a:solidFill>
                  <a:srgbClr val="FF0000"/>
                </a:solidFill>
                <a:latin typeface="Times New Roman" pitchFamily="34" charset="0"/>
                <a:ea typeface="SimSun" pitchFamily="34" charset="-122"/>
                <a:cs typeface="Times New Roman" pitchFamily="34" charset="-120"/>
              </a:rPr>
              <a:t>、守望相助和共同担当。</a:t>
            </a:r>
            <a:endParaRPr lang="en-US" altLang="zh-CN" sz="2400" dirty="0"/>
          </a:p>
        </p:txBody>
      </p:sp>
      <p:sp>
        <p:nvSpPr>
          <p:cNvPr id="4" name="QO_6_AS.82_1#8e65bccc4?vopoq=1&amp;pid=8e6e65ac3&amp;color=0,0,0&amp;vtp=1&amp;bbb=1"/>
          <p:cNvSpPr/>
          <p:nvPr/>
        </p:nvSpPr>
        <p:spPr>
          <a:xfrm>
            <a:off x="649224" y="413939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本问考查构建人类命运共同体的必要性。结合教材知识作答即可。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4">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P_6_BD#3a4e36cc5?sp=1&amp;vopoq=1&amp;pid=8e6e65ac3&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【讲话节选2】</a:t>
            </a:r>
            <a:endParaRPr lang="en-US" altLang="zh-CN" sz="2400" dirty="0"/>
          </a:p>
          <a:p>
            <a:pPr latinLnBrk="1">
              <a:lnSpc>
                <a:spcPts val="4400"/>
              </a:lnSpc>
            </a:pPr>
            <a:r>
              <a:rPr lang="en-US" altLang="zh-CN" sz="2400" b="0" i="0">
                <a:solidFill>
                  <a:srgbClr val="000000"/>
                </a:solidFill>
                <a:latin typeface="SimSun" panose="02010600030101010101" pitchFamily="2" charset="-122"/>
                <a:ea typeface="楷体" pitchFamily="34" charset="-122"/>
                <a:cs typeface="Times New Roman" pitchFamily="34" charset="-120"/>
              </a:rPr>
              <a:t>    </a:t>
            </a:r>
            <a:r>
              <a:rPr lang="en-US" altLang="zh-CN" sz="2400" b="0" i="0" spc="-50">
                <a:solidFill>
                  <a:srgbClr val="000000"/>
                </a:solidFill>
                <a:latin typeface="Times New Roman" pitchFamily="34" charset="0"/>
                <a:ea typeface="楷体" pitchFamily="34" charset="-122"/>
                <a:cs typeface="Times New Roman" pitchFamily="34" charset="-120"/>
              </a:rPr>
              <a:t>要继续在共建</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一带一路</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合作方面走在前列</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推动落实全球发展倡议</a:t>
            </a:r>
            <a:r>
              <a:rPr lang="en-US" altLang="zh-CN" sz="2400" b="0" i="0" spc="-50">
                <a:solidFill>
                  <a:srgbClr val="000000"/>
                </a:solidFill>
                <a:latin typeface="Times New Roman" pitchFamily="34" charset="0"/>
                <a:ea typeface="SimSun" pitchFamily="34" charset="-122"/>
                <a:cs typeface="Times New Roman" pitchFamily="34" charset="-120"/>
              </a:rPr>
              <a:t>，</a:t>
            </a:r>
            <a:r>
              <a:rPr lang="en-US" altLang="zh-CN" sz="2400" b="0" i="0" spc="-50">
                <a:solidFill>
                  <a:srgbClr val="000000"/>
                </a:solidFill>
                <a:latin typeface="Times New Roman" pitchFamily="34" charset="0"/>
                <a:ea typeface="楷体" pitchFamily="34" charset="-122"/>
                <a:cs typeface="Times New Roman" pitchFamily="34" charset="-120"/>
              </a:rPr>
              <a:t>充分释</a:t>
            </a:r>
          </a:p>
          <a:p>
            <a:pPr latinLnBrk="1">
              <a:lnSpc>
                <a:spcPts val="4400"/>
              </a:lnSpc>
            </a:pPr>
            <a:r>
              <a:rPr lang="en-US" altLang="zh-CN" sz="2400" b="0" i="0" spc="-50">
                <a:solidFill>
                  <a:srgbClr val="000000"/>
                </a:solidFill>
                <a:latin typeface="Times New Roman" pitchFamily="34" charset="0"/>
                <a:ea typeface="楷体" pitchFamily="34" charset="-122"/>
                <a:cs typeface="Times New Roman" pitchFamily="34" charset="-120"/>
              </a:rPr>
              <a:t>放经贸</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产能</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能源</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交通等传统合作潜力</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打造金融</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农业</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减贫</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a:solidFill>
                  <a:srgbClr val="000000"/>
                </a:solidFill>
                <a:latin typeface="Times New Roman" pitchFamily="34" charset="0"/>
                <a:ea typeface="楷体" pitchFamily="34" charset="-122"/>
                <a:cs typeface="Times New Roman" pitchFamily="34" charset="-120"/>
              </a:rPr>
              <a:t>绿色低碳</a:t>
            </a:r>
            <a:r>
              <a:rPr lang="en-US" altLang="zh-CN" sz="2400" b="0" i="0" spc="-50">
                <a:solidFill>
                  <a:srgbClr val="00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spc="-50">
                <a:solidFill>
                  <a:srgbClr val="000000"/>
                </a:solidFill>
                <a:latin typeface="Times New Roman" pitchFamily="34" charset="0"/>
                <a:ea typeface="楷体" pitchFamily="34" charset="-122"/>
                <a:cs typeface="Times New Roman" pitchFamily="34" charset="-120"/>
              </a:rPr>
              <a:t>医疗卫生</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数字创新等新增长点</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携手建设一个合作共赢</a:t>
            </a:r>
            <a:r>
              <a:rPr lang="en-US" altLang="zh-CN" sz="2400" b="0" i="0" spc="-50" dirty="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楷体" pitchFamily="34" charset="-122"/>
                <a:cs typeface="Times New Roman" pitchFamily="34" charset="-120"/>
              </a:rPr>
              <a:t>相互成就的共同体</a:t>
            </a:r>
            <a:r>
              <a:rPr lang="en-US" altLang="zh-CN" sz="2400" b="0" i="0" spc="-50" dirty="0">
                <a:solidFill>
                  <a:srgbClr val="000000"/>
                </a:solidFill>
                <a:latin typeface="Times New Roman" pitchFamily="34" charset="0"/>
                <a:ea typeface="SimSun" pitchFamily="34" charset="-122"/>
                <a:cs typeface="Times New Roman" pitchFamily="34" charset="-120"/>
              </a:rPr>
              <a:t>。</a:t>
            </a:r>
            <a:endParaRPr lang="en-US" altLang="zh-CN" sz="2400" spc="-50" dirty="0"/>
          </a:p>
        </p:txBody>
      </p:sp>
      <p:sp>
        <p:nvSpPr>
          <p:cNvPr id="3" name="QO_6_BD.83_1#4f73a7799?sp=1&amp;vopoq=1&amp;pid=8e6e65ac3&amp;color=0,0,0&amp;vtp=1&amp;bbb=1&amp;hb=1"/>
          <p:cNvSpPr/>
          <p:nvPr/>
        </p:nvSpPr>
        <p:spPr>
          <a:xfrm>
            <a:off x="649224" y="306529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（2）对此，同学们展开了讨论，请你结合所学知识</a:t>
            </a:r>
            <a:r>
              <a:rPr lang="en-US" altLang="zh-CN" sz="2400" b="0" i="0">
                <a:solidFill>
                  <a:srgbClr val="000000"/>
                </a:solidFill>
                <a:latin typeface="Times New Roman" pitchFamily="34" charset="0"/>
                <a:ea typeface="SimSun" pitchFamily="34" charset="-122"/>
                <a:cs typeface="Times New Roman" pitchFamily="34" charset="-120"/>
              </a:rPr>
              <a:t>，对这两位同学的观点进行评</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析</a:t>
            </a:r>
            <a:r>
              <a:rPr lang="en-US" altLang="zh-CN" sz="2400" b="0" i="0" dirty="0">
                <a:solidFill>
                  <a:srgbClr val="000000"/>
                </a:solidFill>
                <a:latin typeface="Times New Roman" pitchFamily="34" charset="0"/>
                <a:ea typeface="SimSun" pitchFamily="34" charset="-122"/>
                <a:cs typeface="Times New Roman" pitchFamily="34" charset="-120"/>
              </a:rPr>
              <a:t>。（10分）</a:t>
            </a:r>
            <a:endParaRPr lang="en-US" altLang="zh-CN" sz="2400" dirty="0"/>
          </a:p>
        </p:txBody>
      </p:sp>
      <p:pic>
        <p:nvPicPr>
          <p:cNvPr id="4" name="QO_6_BD.83_2#4f73a7799?vopoq=1&amp;pid=8e6e65ac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19856" y="4233310"/>
            <a:ext cx="5349240"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6_AN.84_1#4f73a7799?vopoq=1&amp;pid=8e6e65ac3&amp;color=0,0,0&amp;vtp=1&amp;bt=1&amp;bbb=1&amp;hb=1"/>
          <p:cNvSpPr/>
          <p:nvPr/>
        </p:nvSpPr>
        <p:spPr>
          <a:xfrm>
            <a:off x="649224" y="864000"/>
            <a:ext cx="10899648" cy="5141849"/>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Times New Roman" pitchFamily="34" charset="0"/>
                <a:ea typeface="SimHei" pitchFamily="34" charset="-122"/>
                <a:cs typeface="Times New Roman" pitchFamily="34" charset="-120"/>
              </a:rPr>
              <a:t>【答案】</a:t>
            </a:r>
            <a:r>
              <a:rPr lang="en-US" altLang="zh-CN" sz="2400" b="0" i="0" dirty="0">
                <a:solidFill>
                  <a:srgbClr val="FF0000"/>
                </a:solidFill>
                <a:latin typeface="Times New Roman" pitchFamily="34" charset="0"/>
                <a:ea typeface="SimSun" pitchFamily="34" charset="-122"/>
                <a:cs typeface="Times New Roman" pitchFamily="34" charset="-120"/>
              </a:rPr>
              <a:t>小宇的观点错误。①当今世界，各国相互联系</a:t>
            </a:r>
            <a:r>
              <a:rPr lang="en-US" altLang="zh-CN" sz="2400" b="0" i="0">
                <a:solidFill>
                  <a:srgbClr val="FF0000"/>
                </a:solidFill>
                <a:latin typeface="Times New Roman" pitchFamily="34" charset="0"/>
                <a:ea typeface="SimSun" pitchFamily="34" charset="-122"/>
                <a:cs typeface="Times New Roman" pitchFamily="34" charset="-120"/>
              </a:rPr>
              <a:t>、相互依存的程度空前加</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深</a:t>
            </a:r>
            <a:r>
              <a:rPr lang="en-US" altLang="zh-CN" sz="2400" b="0" i="0" dirty="0">
                <a:solidFill>
                  <a:srgbClr val="FF0000"/>
                </a:solidFill>
                <a:latin typeface="Times New Roman" pitchFamily="34" charset="0"/>
                <a:ea typeface="SimSun" pitchFamily="34" charset="-122"/>
                <a:cs typeface="Times New Roman" pitchFamily="34" charset="-120"/>
              </a:rPr>
              <a:t>。②人类面临许多共同挑战，需要解决许多全球性问题。</a:t>
            </a:r>
            <a:r>
              <a:rPr lang="en-US" altLang="zh-CN" sz="2400" b="0" i="0">
                <a:solidFill>
                  <a:srgbClr val="FF0000"/>
                </a:solidFill>
                <a:latin typeface="Times New Roman" pitchFamily="34" charset="0"/>
                <a:ea typeface="SimSun" pitchFamily="34" charset="-122"/>
                <a:cs typeface="Times New Roman" pitchFamily="34" charset="-120"/>
              </a:rPr>
              <a:t>③没有哪个国家能够</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独自应对人类面临的各种挑战</a:t>
            </a:r>
            <a:r>
              <a:rPr lang="en-US" altLang="zh-CN" sz="2400" b="0" i="0" dirty="0">
                <a:solidFill>
                  <a:srgbClr val="FF0000"/>
                </a:solidFill>
                <a:latin typeface="Times New Roman" pitchFamily="34" charset="0"/>
                <a:ea typeface="SimSun" pitchFamily="34" charset="-122"/>
                <a:cs typeface="Times New Roman" pitchFamily="34" charset="-120"/>
              </a:rPr>
              <a:t>，也没有哪个国家能够退回到自我封闭的孤岛</a:t>
            </a:r>
            <a:r>
              <a:rPr lang="en-US" altLang="zh-CN" sz="2400" b="0" i="0">
                <a:solidFill>
                  <a:srgbClr val="FF0000"/>
                </a:solidFill>
                <a:latin typeface="Times New Roman" pitchFamily="34" charset="0"/>
                <a:ea typeface="SimSun" pitchFamily="34" charset="-122"/>
                <a:cs typeface="Times New Roman" pitchFamily="34" charset="-120"/>
              </a:rPr>
              <a:t>。④</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事不关己的态度</a:t>
            </a:r>
            <a:r>
              <a:rPr lang="en-US" altLang="zh-CN" sz="2400" b="0" i="0" dirty="0">
                <a:solidFill>
                  <a:srgbClr val="FF0000"/>
                </a:solidFill>
                <a:latin typeface="Times New Roman" pitchFamily="34" charset="0"/>
                <a:ea typeface="SimSun" pitchFamily="34" charset="-122"/>
                <a:cs typeface="Times New Roman" pitchFamily="34" charset="-120"/>
              </a:rPr>
              <a:t>，相互推诿、逃避责任的行为，将导致问题更加复杂，</a:t>
            </a:r>
            <a:r>
              <a:rPr lang="en-US" altLang="zh-CN" sz="2400" b="0" i="0">
                <a:solidFill>
                  <a:srgbClr val="FF0000"/>
                </a:solidFill>
                <a:latin typeface="Times New Roman" pitchFamily="34" charset="0"/>
                <a:ea typeface="SimSun" pitchFamily="34" charset="-122"/>
                <a:cs typeface="Times New Roman" pitchFamily="34" charset="-120"/>
              </a:rPr>
              <a:t>积重难返，</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造成自然环境和社会环境的恶化</a:t>
            </a:r>
            <a:r>
              <a:rPr lang="en-US" altLang="zh-CN" sz="2400" b="0" i="0" dirty="0">
                <a:solidFill>
                  <a:srgbClr val="FF0000"/>
                </a:solidFill>
                <a:latin typeface="Times New Roman" pitchFamily="34" charset="0"/>
                <a:ea typeface="SimSun" pitchFamily="34" charset="-122"/>
                <a:cs typeface="Times New Roman" pitchFamily="34" charset="-120"/>
              </a:rPr>
              <a:t>，甚至给人类带来灭顶之灾。⑤</a:t>
            </a:r>
            <a:r>
              <a:rPr lang="en-US" altLang="zh-CN" sz="2400" b="0" i="0">
                <a:solidFill>
                  <a:srgbClr val="FF0000"/>
                </a:solidFill>
                <a:latin typeface="Times New Roman" pitchFamily="34" charset="0"/>
                <a:ea typeface="SimSun" pitchFamily="34" charset="-122"/>
                <a:cs typeface="Times New Roman" pitchFamily="34" charset="-120"/>
              </a:rPr>
              <a:t>采取共同行动，</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承担共同责任</a:t>
            </a:r>
            <a:r>
              <a:rPr lang="en-US" altLang="zh-CN" sz="2400" b="0" i="0" dirty="0">
                <a:solidFill>
                  <a:srgbClr val="FF0000"/>
                </a:solidFill>
                <a:latin typeface="Times New Roman" pitchFamily="34" charset="0"/>
                <a:ea typeface="SimSun" pitchFamily="34" charset="-122"/>
                <a:cs typeface="Times New Roman" pitchFamily="34" charset="-120"/>
              </a:rPr>
              <a:t>，构建人类命运共同体，应成为各国解决全球性问题的必然选择。</a:t>
            </a:r>
            <a:endParaRPr lang="en-US" altLang="zh-CN" sz="2400" dirty="0"/>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小新的观点正确</a:t>
            </a:r>
            <a:r>
              <a:rPr lang="en-US" altLang="zh-CN" sz="2400" b="0" i="0" dirty="0">
                <a:solidFill>
                  <a:srgbClr val="FF0000"/>
                </a:solidFill>
                <a:latin typeface="Times New Roman" pitchFamily="34" charset="0"/>
                <a:ea typeface="SimSun" pitchFamily="34" charset="-122"/>
                <a:cs typeface="Times New Roman" pitchFamily="34" charset="-120"/>
              </a:rPr>
              <a:t>。①各国应坚持对话协商，建设一个持久和平的世界；</a:t>
            </a:r>
            <a:r>
              <a:rPr lang="en-US" altLang="zh-CN" sz="2400" b="0" i="0">
                <a:solidFill>
                  <a:srgbClr val="FF0000"/>
                </a:solidFill>
                <a:latin typeface="Times New Roman" pitchFamily="34" charset="0"/>
                <a:ea typeface="SimSun" pitchFamily="34" charset="-122"/>
                <a:cs typeface="Times New Roman" pitchFamily="34" charset="-120"/>
              </a:rPr>
              <a:t>②坚持共</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建共享</a:t>
            </a:r>
            <a:r>
              <a:rPr lang="en-US" altLang="zh-CN" sz="2400" b="0" i="0" dirty="0">
                <a:solidFill>
                  <a:srgbClr val="FF0000"/>
                </a:solidFill>
                <a:latin typeface="Times New Roman" pitchFamily="34" charset="0"/>
                <a:ea typeface="SimSun" pitchFamily="34" charset="-122"/>
                <a:cs typeface="Times New Roman" pitchFamily="34" charset="-120"/>
              </a:rPr>
              <a:t>，建设一个普遍安全的世界；③坚持合作共赢，</a:t>
            </a:r>
            <a:r>
              <a:rPr lang="en-US" altLang="zh-CN" sz="2400" b="0" i="0">
                <a:solidFill>
                  <a:srgbClr val="FF0000"/>
                </a:solidFill>
                <a:latin typeface="Times New Roman" pitchFamily="34" charset="0"/>
                <a:ea typeface="SimSun" pitchFamily="34" charset="-122"/>
                <a:cs typeface="Times New Roman" pitchFamily="34" charset="-120"/>
              </a:rPr>
              <a:t>建设一个共同繁荣的世界；</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④</a:t>
            </a:r>
            <a:r>
              <a:rPr lang="en-US" altLang="zh-CN" sz="2400" b="0" i="0" dirty="0">
                <a:solidFill>
                  <a:srgbClr val="FF0000"/>
                </a:solidFill>
                <a:latin typeface="Times New Roman" pitchFamily="34" charset="0"/>
                <a:ea typeface="SimSun" pitchFamily="34" charset="-122"/>
                <a:cs typeface="Times New Roman" pitchFamily="34" charset="-120"/>
              </a:rPr>
              <a:t>坚持交流互鉴，建设一个开放包容的世界；⑤坚持绿色低碳</a:t>
            </a:r>
            <a:r>
              <a:rPr lang="en-US" altLang="zh-CN" sz="2400" b="0" i="0">
                <a:solidFill>
                  <a:srgbClr val="FF0000"/>
                </a:solidFill>
                <a:latin typeface="Times New Roman" pitchFamily="34" charset="0"/>
                <a:ea typeface="SimSun" pitchFamily="34" charset="-122"/>
                <a:cs typeface="Times New Roman" pitchFamily="34" charset="-120"/>
              </a:rPr>
              <a:t>，建设一个清洁美</a:t>
            </a:r>
          </a:p>
          <a:p>
            <a:pPr latinLnBrk="1">
              <a:lnSpc>
                <a:spcPts val="4000"/>
              </a:lnSpc>
            </a:pPr>
            <a:r>
              <a:rPr lang="en-US" altLang="zh-CN" sz="2400" b="0" i="0">
                <a:solidFill>
                  <a:srgbClr val="FF0000"/>
                </a:solidFill>
                <a:latin typeface="Times New Roman" pitchFamily="34" charset="0"/>
                <a:ea typeface="SimSun" pitchFamily="34" charset="-122"/>
                <a:cs typeface="Times New Roman" pitchFamily="34" charset="-120"/>
              </a:rPr>
              <a:t>丽的世界</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C_2#f7b24510c.fixed?vopoq=1&amp;pid=6c4f8dfad&amp;color=255,255,255&amp;vtp=1&amp;bbb=1"/>
          <p:cNvSpPr/>
          <p:nvPr/>
        </p:nvSpPr>
        <p:spPr>
          <a:xfrm>
            <a:off x="1097280" y="1700784"/>
            <a:ext cx="2267712" cy="950976"/>
          </a:xfrm>
          <a:prstGeom prst="rect">
            <a:avLst/>
          </a:prstGeom>
          <a:noFill/>
          <a:ln/>
        </p:spPr>
        <p:txBody>
          <a:bodyPr wrap="none" lIns="0" tIns="0" rIns="0" bIns="0" rtlCol="0" anchor="ctr"/>
          <a:lstStyle/>
          <a:p>
            <a:pPr algn="ctr" latinLnBrk="1">
              <a:lnSpc>
                <a:spcPts val="6000"/>
              </a:lnSpc>
            </a:pPr>
            <a:r>
              <a:rPr lang="en-US" altLang="zh-CN" sz="4800" b="1" i="0" dirty="0">
                <a:solidFill>
                  <a:srgbClr val="FFFFFF"/>
                </a:solidFill>
                <a:latin typeface="Times New Roman" pitchFamily="34" charset="0"/>
                <a:ea typeface="SimHei" pitchFamily="34" charset="-122"/>
                <a:cs typeface="Times New Roman" pitchFamily="34" charset="-120"/>
              </a:rPr>
              <a:t>卷1</a:t>
            </a:r>
            <a:endParaRPr lang="en-US" altLang="zh-CN" sz="4800" dirty="0"/>
          </a:p>
        </p:txBody>
      </p:sp>
      <p:sp>
        <p:nvSpPr>
          <p:cNvPr id="3" name="C_2#f7b24510c.fixed?vopoq=1&amp;pid=6c4f8dfad&amp;color=0,0,0&amp;vtp=1&amp;bbb=1"/>
          <p:cNvSpPr/>
          <p:nvPr/>
        </p:nvSpPr>
        <p:spPr>
          <a:xfrm>
            <a:off x="3364992" y="1700784"/>
            <a:ext cx="6848856" cy="950976"/>
          </a:xfrm>
          <a:prstGeom prst="rect">
            <a:avLst/>
          </a:prstGeom>
          <a:noFill/>
          <a:ln/>
        </p:spPr>
        <p:txBody>
          <a:bodyPr wrap="none" lIns="0" tIns="0" rIns="0" bIns="0" rtlCol="0" anchor="ctr"/>
          <a:lstStyle/>
          <a:p>
            <a:pPr algn="ctr" latinLnBrk="1">
              <a:lnSpc>
                <a:spcPts val="5000"/>
              </a:lnSpc>
            </a:pPr>
            <a:r>
              <a:rPr lang="en-US" altLang="zh-CN" sz="4000" b="1" i="0" dirty="0">
                <a:solidFill>
                  <a:srgbClr val="000000"/>
                </a:solidFill>
                <a:latin typeface="Times New Roman" pitchFamily="34" charset="0"/>
                <a:ea typeface="SimHei" pitchFamily="34" charset="-122"/>
                <a:cs typeface="Times New Roman" pitchFamily="34" charset="-120"/>
              </a:rPr>
              <a:t>第一单元基础诊断卷（A卷）</a:t>
            </a:r>
            <a:endParaRPr lang="en-US" altLang="zh-CN" sz="4000" dirty="0"/>
          </a:p>
        </p:txBody>
      </p:sp>
      <p:sp>
        <p:nvSpPr>
          <p:cNvPr id="4" name="C_2#f7b24510c.fixed?vopoq=1&amp;pid=6c4f8dfad&amp;color=0,0,0&amp;vtp=1&amp;bbb=1"/>
          <p:cNvSpPr/>
          <p:nvPr/>
        </p:nvSpPr>
        <p:spPr>
          <a:xfrm>
            <a:off x="374904" y="3438144"/>
            <a:ext cx="11430000" cy="1188720"/>
          </a:xfrm>
          <a:prstGeom prst="rect">
            <a:avLst/>
          </a:prstGeom>
          <a:noFill/>
          <a:ln/>
        </p:spPr>
        <p:txBody>
          <a:bodyPr wrap="none" lIns="0" tIns="0" rIns="0" bIns="0" rtlCol="0" anchor="ctr"/>
          <a:lstStyle/>
          <a:p>
            <a:pPr algn="ctr" latinLnBrk="1">
              <a:lnSpc>
                <a:spcPts val="4000"/>
              </a:lnSpc>
            </a:pPr>
            <a:r>
              <a:rPr lang="en-US" altLang="zh-CN" sz="3200" b="0" i="0" dirty="0">
                <a:solidFill>
                  <a:srgbClr val="000000"/>
                </a:solidFill>
                <a:latin typeface="Times New Roman" pitchFamily="34" charset="0"/>
                <a:ea typeface="楷体" pitchFamily="34" charset="-122"/>
                <a:cs typeface="Times New Roman" pitchFamily="34" charset="-120"/>
              </a:rPr>
              <a:t>考查内容</a:t>
            </a:r>
            <a:r>
              <a:rPr lang="en-US" altLang="zh-CN" sz="3200" b="0" i="0" dirty="0">
                <a:solidFill>
                  <a:srgbClr val="000000"/>
                </a:solidFill>
                <a:latin typeface="KaiTi" pitchFamily="34" charset="0"/>
                <a:ea typeface="KaiTi" pitchFamily="34" charset="-122"/>
                <a:cs typeface="KaiTi" pitchFamily="34" charset="-120"/>
              </a:rPr>
              <a:t>：</a:t>
            </a:r>
            <a:r>
              <a:rPr lang="en-US" altLang="zh-CN" sz="3200" b="0" i="0" dirty="0">
                <a:solidFill>
                  <a:srgbClr val="000000"/>
                </a:solidFill>
                <a:latin typeface="Times New Roman" pitchFamily="34" charset="0"/>
                <a:ea typeface="楷体" pitchFamily="34" charset="-122"/>
                <a:cs typeface="Times New Roman" pitchFamily="34" charset="-120"/>
              </a:rPr>
              <a:t>我们共同的世界</a:t>
            </a:r>
            <a:endParaRPr lang="en-US" altLang="zh-CN" sz="32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6_AS.85_1#4f73a7799?vopoq=1&amp;pid=8e6e65ac3&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本问考查对构建人类命运共同体的认识。本问为评析题</a:t>
            </a:r>
            <a:r>
              <a:rPr lang="en-US" altLang="zh-CN" sz="2400" b="0" i="0">
                <a:solidFill>
                  <a:srgbClr val="FF0000"/>
                </a:solidFill>
                <a:latin typeface="Times New Roman" pitchFamily="34" charset="0"/>
                <a:ea typeface="SimSun" pitchFamily="34" charset="-122"/>
                <a:cs typeface="Times New Roman" pitchFamily="34" charset="-120"/>
              </a:rPr>
              <a:t>，首先明确小宇</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的观点是错误的</a:t>
            </a:r>
            <a:r>
              <a:rPr lang="en-US" altLang="zh-CN" sz="2400" b="0" i="0" dirty="0">
                <a:solidFill>
                  <a:srgbClr val="FF0000"/>
                </a:solidFill>
                <a:latin typeface="Times New Roman" pitchFamily="34" charset="0"/>
                <a:ea typeface="SimSun" pitchFamily="34" charset="-122"/>
                <a:cs typeface="Times New Roman" pitchFamily="34" charset="-120"/>
              </a:rPr>
              <a:t>，小新的观点是正确的。理由可从人类面临许多共同挑战</a:t>
            </a:r>
            <a:r>
              <a:rPr lang="en-US" altLang="zh-CN" sz="2400" b="0" i="0">
                <a:solidFill>
                  <a:srgbClr val="FF0000"/>
                </a:solidFill>
                <a:latin typeface="Times New Roman" pitchFamily="34" charset="0"/>
                <a:ea typeface="SimSun" pitchFamily="34" charset="-122"/>
                <a:cs typeface="Times New Roman" pitchFamily="34" charset="-120"/>
              </a:rPr>
              <a:t>，需要</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解决许多全球性问题</a:t>
            </a:r>
            <a:r>
              <a:rPr lang="en-US" altLang="zh-CN" sz="2400" b="0" i="0" dirty="0">
                <a:solidFill>
                  <a:srgbClr val="FF0000"/>
                </a:solidFill>
                <a:latin typeface="Times New Roman" pitchFamily="34" charset="0"/>
                <a:ea typeface="SimSun" pitchFamily="34" charset="-122"/>
                <a:cs typeface="Times New Roman" pitchFamily="34" charset="-120"/>
              </a:rPr>
              <a:t>，以及构建人类命运共同体的做法等方面作答。</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C_1#目录1:f7b24510c?lid=e547de664&amp;cid=e547de664&amp;tib=255,255,255&amp;vtp=1" descr="preencoded.png">
            <a:hlinkClick r:id="rId3" action="ppaction://hlinksldjump"/>
          </p:cNvPr>
          <p:cNvPicPr>
            <a:picLocks noChangeAspect="1"/>
          </p:cNvPicPr>
          <p:nvPr/>
        </p:nvPicPr>
        <p:blipFill>
          <a:blip r:embed="rId4"/>
          <a:stretch>
            <a:fillRect/>
          </a:stretch>
        </p:blipFill>
        <p:spPr>
          <a:xfrm>
            <a:off x="4462272" y="3008376"/>
            <a:ext cx="393192" cy="356616"/>
          </a:xfrm>
          <a:prstGeom prst="rect">
            <a:avLst/>
          </a:prstGeom>
        </p:spPr>
      </p:pic>
      <p:sp>
        <p:nvSpPr>
          <p:cNvPr id="3" name="C_1#目录1:f7b24510c?lid=e547de664&amp;cid=e547de664&amp;vtp=1&amp;bt=1&amp;bbb=1">
            <a:hlinkClick r:id="rId3" action="ppaction://hlinksldjump"/>
          </p:cNvPr>
          <p:cNvSpPr/>
          <p:nvPr/>
        </p:nvSpPr>
        <p:spPr>
          <a:xfrm>
            <a:off x="4992624" y="2916936"/>
            <a:ext cx="2734056" cy="539496"/>
          </a:xfrm>
          <a:prstGeom prst="rect">
            <a:avLst/>
          </a:prstGeom>
          <a:noFill/>
          <a:ln/>
        </p:spPr>
        <p:txBody>
          <a:bodyPr wrap="none" lIns="0" tIns="0" rIns="0" bIns="0" rtlCol="0" anchor="ctr"/>
          <a:lstStyle/>
          <a:p>
            <a:pPr marL="144000" algn="l" latinLnBrk="1">
              <a:lnSpc>
                <a:spcPts val="4000"/>
              </a:lnSpc>
            </a:pPr>
            <a:r>
              <a:rPr lang="en-US" altLang="zh-CN" sz="3200" b="1" i="0" u="sng" dirty="0">
                <a:solidFill>
                  <a:srgbClr val="000000"/>
                </a:solidFill>
                <a:latin typeface="SimHei" pitchFamily="34" charset="0"/>
                <a:ea typeface="SimHei" pitchFamily="34" charset="-122"/>
                <a:cs typeface="SimHei" pitchFamily="34" charset="-120"/>
              </a:rPr>
              <a:t>一、选择题</a:t>
            </a:r>
            <a:endParaRPr lang="en-US" altLang="zh-CN" sz="3200" dirty="0"/>
          </a:p>
        </p:txBody>
      </p:sp>
      <p:pic>
        <p:nvPicPr>
          <p:cNvPr id="4" name="C_1#目录1:f7b24510c?lid=b9384434c&amp;cid=b9384434c&amp;tib=255,255,255&amp;vtp=1" descr="preencoded.png">
            <a:hlinkClick r:id="rId5" action="ppaction://hlinksldjump"/>
          </p:cNvPr>
          <p:cNvPicPr>
            <a:picLocks noChangeAspect="1"/>
          </p:cNvPicPr>
          <p:nvPr/>
        </p:nvPicPr>
        <p:blipFill>
          <a:blip r:embed="rId4"/>
          <a:stretch>
            <a:fillRect/>
          </a:stretch>
        </p:blipFill>
        <p:spPr>
          <a:xfrm>
            <a:off x="4462272" y="4087368"/>
            <a:ext cx="393192" cy="356616"/>
          </a:xfrm>
          <a:prstGeom prst="rect">
            <a:avLst/>
          </a:prstGeom>
        </p:spPr>
      </p:pic>
      <p:sp>
        <p:nvSpPr>
          <p:cNvPr id="5" name="C_1#目录1:f7b24510c?lid=b9384434c&amp;cid=b9384434c&amp;vtp=1&amp;bbb=1">
            <a:hlinkClick r:id="rId5" action="ppaction://hlinksldjump"/>
          </p:cNvPr>
          <p:cNvSpPr/>
          <p:nvPr/>
        </p:nvSpPr>
        <p:spPr>
          <a:xfrm>
            <a:off x="4992624" y="3995928"/>
            <a:ext cx="2734056" cy="539496"/>
          </a:xfrm>
          <a:prstGeom prst="rect">
            <a:avLst/>
          </a:prstGeom>
          <a:noFill/>
          <a:ln/>
        </p:spPr>
        <p:txBody>
          <a:bodyPr wrap="none" lIns="0" tIns="0" rIns="0" bIns="0" rtlCol="0" anchor="ctr"/>
          <a:lstStyle/>
          <a:p>
            <a:pPr marL="144000" algn="l" latinLnBrk="1">
              <a:lnSpc>
                <a:spcPts val="4000"/>
              </a:lnSpc>
            </a:pPr>
            <a:r>
              <a:rPr lang="en-US" altLang="zh-CN" sz="3200" b="1" i="0" u="sng" dirty="0">
                <a:solidFill>
                  <a:srgbClr val="000000"/>
                </a:solidFill>
                <a:latin typeface="SimHei" pitchFamily="34" charset="0"/>
                <a:ea typeface="SimHei" pitchFamily="34" charset="-122"/>
                <a:cs typeface="SimHei" pitchFamily="34" charset="-120"/>
              </a:rPr>
              <a:t>二、非选择题</a:t>
            </a:r>
            <a:endParaRPr lang="en-US" altLang="zh-CN" sz="3200" dirty="0"/>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_BD#a1f752e02?vopoq=1&amp;pid=08cd999fd&amp;color=0,0,0&amp;vtp=1&amp;bt=1&amp;bbb=1"/>
          <p:cNvSpPr/>
          <p:nvPr/>
        </p:nvSpPr>
        <p:spPr>
          <a:xfrm>
            <a:off x="649224" y="864000"/>
            <a:ext cx="10899648"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000000"/>
                </a:solidFill>
                <a:latin typeface="Times New Roman" pitchFamily="34" charset="0"/>
                <a:ea typeface="楷体" pitchFamily="34" charset="-122"/>
                <a:cs typeface="Times New Roman" pitchFamily="34" charset="-120"/>
              </a:rPr>
              <a:t>时间</a:t>
            </a:r>
            <a:r>
              <a:rPr lang="en-US" altLang="zh-CN" sz="2400" b="0" i="0" dirty="0">
                <a:solidFill>
                  <a:srgbClr val="000000"/>
                </a:solidFill>
                <a:latin typeface="Times New Roman" pitchFamily="34" charset="0"/>
                <a:ea typeface="SimSun" pitchFamily="34" charset="-122"/>
                <a:cs typeface="Times New Roman" pitchFamily="34" charset="-120"/>
              </a:rPr>
              <a:t>：45</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min</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楷体" pitchFamily="34" charset="-122"/>
                <a:cs typeface="Times New Roman" pitchFamily="34" charset="-120"/>
              </a:rPr>
              <a:t>满分</a:t>
            </a:r>
            <a:r>
              <a:rPr lang="en-US" altLang="zh-CN" sz="2400" b="0" i="0" dirty="0">
                <a:solidFill>
                  <a:srgbClr val="000000"/>
                </a:solidFill>
                <a:latin typeface="Times New Roman" pitchFamily="34" charset="0"/>
                <a:ea typeface="SimSun" pitchFamily="34" charset="-122"/>
                <a:cs typeface="Times New Roman" pitchFamily="34" charset="-120"/>
              </a:rPr>
              <a:t>：100</a:t>
            </a:r>
            <a:r>
              <a:rPr lang="en-US" altLang="zh-CN" sz="2400" b="0" i="0" dirty="0">
                <a:solidFill>
                  <a:srgbClr val="000000"/>
                </a:solidFill>
                <a:latin typeface="Times New Roman" pitchFamily="34" charset="0"/>
                <a:ea typeface="楷体" pitchFamily="34" charset="-122"/>
                <a:cs typeface="Times New Roman" pitchFamily="34" charset="-120"/>
              </a:rPr>
              <a:t>分</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楷体" pitchFamily="34" charset="-122"/>
                <a:cs typeface="Times New Roman" pitchFamily="34" charset="-120"/>
              </a:rPr>
              <a:t>答案</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见答案册</a:t>
            </a:r>
            <a:r>
              <a:rPr lang="en-US" altLang="zh-CN" sz="2400" b="0" i="0" dirty="0">
                <a:solidFill>
                  <a:srgbClr val="000000"/>
                </a:solidFill>
                <a:latin typeface="Times New Roman" pitchFamily="34" charset="0"/>
                <a:ea typeface="SimSun" pitchFamily="34" charset="-122"/>
                <a:cs typeface="Times New Roman" pitchFamily="34" charset="-120"/>
              </a:rPr>
              <a:t>P39</a:t>
            </a:r>
            <a:endParaRPr lang="en-US" altLang="zh-CN" sz="2400" dirty="0"/>
          </a:p>
        </p:txBody>
      </p:sp>
      <p:sp>
        <p:nvSpPr>
          <p:cNvPr id="3" name="C_4_BD#e547de664?vopoq=1&amp;pid=08cd999fd&amp;color=46,117,182&amp;vtp=1&amp;bbb=1"/>
          <p:cNvSpPr/>
          <p:nvPr/>
        </p:nvSpPr>
        <p:spPr>
          <a:xfrm>
            <a:off x="649224" y="1340250"/>
            <a:ext cx="10899648" cy="426720"/>
          </a:xfrm>
          <a:prstGeom prst="rect">
            <a:avLst/>
          </a:prstGeom>
          <a:noFill/>
          <a:ln/>
        </p:spPr>
        <p:txBody>
          <a:bodyPr wrap="none" lIns="0" tIns="0" rIns="0" bIns="0" rtlCol="0" anchor="ctr"/>
          <a:lstStyle/>
          <a:p>
            <a:pPr algn="l" latinLnBrk="1">
              <a:lnSpc>
                <a:spcPts val="3400"/>
              </a:lnSpc>
            </a:pPr>
            <a:r>
              <a:rPr lang="en-US" altLang="zh-CN" sz="2800" b="1" i="0" dirty="0">
                <a:solidFill>
                  <a:srgbClr val="2E75B6"/>
                </a:solidFill>
                <a:latin typeface="Times New Roman" pitchFamily="34" charset="0"/>
                <a:ea typeface="SimHei" pitchFamily="34" charset="-122"/>
                <a:cs typeface="Times New Roman" pitchFamily="34" charset="-120"/>
              </a:rPr>
              <a:t>一、选择题（</a:t>
            </a:r>
            <a:r>
              <a:rPr lang="en-US" altLang="zh-CN" sz="2800" b="1" i="0" dirty="0">
                <a:solidFill>
                  <a:srgbClr val="2E75B6"/>
                </a:solidFill>
                <a:latin typeface="Times New Roman" pitchFamily="34" charset="0"/>
                <a:ea typeface="楷体" pitchFamily="34" charset="-122"/>
                <a:cs typeface="Times New Roman" pitchFamily="34" charset="-120"/>
              </a:rPr>
              <a:t>本题共</a:t>
            </a:r>
            <a:r>
              <a:rPr lang="en-US" altLang="zh-CN" sz="2800" b="1" i="0" dirty="0">
                <a:solidFill>
                  <a:srgbClr val="2E75B6"/>
                </a:solidFill>
                <a:latin typeface="Times New Roman" pitchFamily="34" charset="0"/>
                <a:ea typeface="SimHei" pitchFamily="34" charset="-122"/>
                <a:cs typeface="Times New Roman" pitchFamily="34" charset="-120"/>
              </a:rPr>
              <a:t>15</a:t>
            </a:r>
            <a:r>
              <a:rPr lang="en-US" altLang="zh-CN" sz="2800" b="1" i="0" dirty="0">
                <a:solidFill>
                  <a:srgbClr val="2E75B6"/>
                </a:solidFill>
                <a:latin typeface="Times New Roman" pitchFamily="34" charset="0"/>
                <a:ea typeface="楷体" pitchFamily="34" charset="-122"/>
                <a:cs typeface="Times New Roman" pitchFamily="34" charset="-120"/>
              </a:rPr>
              <a:t>小题</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每小题</a:t>
            </a:r>
            <a:r>
              <a:rPr lang="en-US" altLang="zh-CN" sz="2800" b="1" i="0" dirty="0">
                <a:solidFill>
                  <a:srgbClr val="2E75B6"/>
                </a:solidFill>
                <a:latin typeface="Times New Roman" pitchFamily="34" charset="0"/>
                <a:ea typeface="SimHei" pitchFamily="34" charset="-122"/>
                <a:cs typeface="Times New Roman" pitchFamily="34" charset="-120"/>
              </a:rPr>
              <a:t>4</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共计</a:t>
            </a:r>
            <a:r>
              <a:rPr lang="en-US" altLang="zh-CN" sz="2800" b="1" i="0" dirty="0">
                <a:solidFill>
                  <a:srgbClr val="2E75B6"/>
                </a:solidFill>
                <a:latin typeface="Times New Roman" pitchFamily="34" charset="0"/>
                <a:ea typeface="SimHei" pitchFamily="34" charset="-122"/>
                <a:cs typeface="Times New Roman" pitchFamily="34" charset="-120"/>
              </a:rPr>
              <a:t>60</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4" name="QC_5_BD.1_1#a1b9bfc45?vopoq=1&amp;pid=e547de664&amp;color=0,0,0&amp;vtp=1&amp;bbb=1&amp;hb=1"/>
          <p:cNvSpPr/>
          <p:nvPr/>
        </p:nvSpPr>
        <p:spPr>
          <a:xfrm>
            <a:off x="649224" y="177205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a:t>
            </a:r>
            <a:r>
              <a:rPr lang="en-US" altLang="zh-CN" sz="2400" b="0" i="0" dirty="0">
                <a:solidFill>
                  <a:srgbClr val="000000"/>
                </a:solidFill>
                <a:latin typeface="仿宋" pitchFamily="34" charset="0"/>
                <a:ea typeface="仿宋" pitchFamily="34" charset="-122"/>
                <a:cs typeface="仿宋" pitchFamily="34" charset="-120"/>
              </a:rPr>
              <a:t>[2024山西太原期末]</a:t>
            </a:r>
            <a:r>
              <a:rPr lang="en-US" altLang="zh-CN" sz="2400" b="0" i="0" dirty="0">
                <a:solidFill>
                  <a:srgbClr val="000000"/>
                </a:solidFill>
                <a:latin typeface="Times New Roman" pitchFamily="34" charset="0"/>
                <a:ea typeface="SimSun" pitchFamily="34" charset="-122"/>
                <a:cs typeface="Times New Roman" pitchFamily="34" charset="-120"/>
              </a:rPr>
              <a:t>中国汽车工业协会发布数据显示，2023年1—11月</a:t>
            </a:r>
            <a:r>
              <a:rPr lang="en-US" altLang="zh-CN" sz="2400" b="0" i="0">
                <a:solidFill>
                  <a:srgbClr val="000000"/>
                </a:solidFill>
                <a:latin typeface="Times New Roman" pitchFamily="34" charset="0"/>
                <a:ea typeface="SimSun" pitchFamily="34" charset="-122"/>
                <a:cs typeface="Times New Roman" pitchFamily="34" charset="-120"/>
              </a:rPr>
              <a:t>，我国新</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能源汽车出口</a:t>
            </a:r>
            <a:r>
              <a:rPr lang="en-US" altLang="zh-CN" sz="2400" b="0" i="0" dirty="0">
                <a:solidFill>
                  <a:srgbClr val="000000"/>
                </a:solidFill>
                <a:latin typeface="Times New Roman" pitchFamily="34" charset="0"/>
                <a:ea typeface="SimSun" pitchFamily="34" charset="-122"/>
                <a:cs typeface="Times New Roman" pitchFamily="34" charset="-120"/>
              </a:rPr>
              <a:t>109.1万辆，同比增长83.5</a:t>
            </a:r>
            <a:r>
              <a:rPr lang="en-US" altLang="zh-CN" sz="2400" b="0" i="0">
                <a:solidFill>
                  <a:srgbClr val="000000"/>
                </a:solidFill>
                <a:latin typeface="Times New Roman" pitchFamily="34" charset="0"/>
                <a:ea typeface="SimSun" pitchFamily="34" charset="-122"/>
                <a:cs typeface="Times New Roman" pitchFamily="34" charset="-120"/>
              </a:rPr>
              <a:t>%。随着中国新能源汽车出海步伐不断加</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快</a:t>
            </a:r>
            <a:r>
              <a:rPr lang="en-US" altLang="zh-CN" sz="2400" b="0" i="0" dirty="0">
                <a:solidFill>
                  <a:srgbClr val="000000"/>
                </a:solidFill>
                <a:latin typeface="Times New Roman" pitchFamily="34" charset="0"/>
                <a:ea typeface="SimSun" pitchFamily="34" charset="-122"/>
                <a:cs typeface="Times New Roman" pitchFamily="34" charset="-120"/>
              </a:rPr>
              <a:t>，其出海模式也从过去的“产品出海”迈向“产业链出海”新阶段，包括整车</a:t>
            </a:r>
            <a:r>
              <a:rPr lang="en-US" altLang="zh-CN" sz="2400" b="0" i="0">
                <a:solidFill>
                  <a:srgbClr val="000000"/>
                </a:solidFill>
                <a:latin typeface="Times New Roman" pitchFamily="34" charset="0"/>
                <a:ea typeface="SimSun" pitchFamily="34" charset="-122"/>
                <a:cs typeface="Times New Roman" pitchFamily="34" charset="-120"/>
              </a:rPr>
              <a:t>、技</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术</a:t>
            </a:r>
            <a:r>
              <a:rPr lang="en-US" altLang="zh-CN" sz="2400" b="0" i="0" dirty="0">
                <a:solidFill>
                  <a:srgbClr val="000000"/>
                </a:solidFill>
                <a:latin typeface="Times New Roman" pitchFamily="34" charset="0"/>
                <a:ea typeface="SimSun" pitchFamily="34" charset="-122"/>
                <a:cs typeface="Times New Roman" pitchFamily="34" charset="-120"/>
              </a:rPr>
              <a:t>、品牌、动力电池、充电桩等全产业链都在加速出海。</a:t>
            </a:r>
            <a:r>
              <a:rPr lang="en-US" altLang="zh-CN" sz="2400" b="0" i="0">
                <a:solidFill>
                  <a:srgbClr val="000000"/>
                </a:solidFill>
                <a:latin typeface="Times New Roman" pitchFamily="34" charset="0"/>
                <a:ea typeface="SimSun" pitchFamily="34" charset="-122"/>
                <a:cs typeface="Times New Roman" pitchFamily="34" charset="-120"/>
              </a:rPr>
              <a:t>这说明(</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5" name="QC_5_AN.2_1#a1b9bfc45.bracket?vopoq=1&amp;pid=e547de664&amp;color=0,0,0&amp;vpa=1&amp;vtp=1"/>
          <p:cNvSpPr/>
          <p:nvPr/>
        </p:nvSpPr>
        <p:spPr>
          <a:xfrm>
            <a:off x="9428893" y="343702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6" name="QC_5_BD.3_1#a1b9bfc45.choices?vopoq=1&amp;pid=e547de664&amp;color=0,0,0&amp;vtp=1&amp;bbb=1"/>
          <p:cNvSpPr/>
          <p:nvPr/>
        </p:nvSpPr>
        <p:spPr>
          <a:xfrm>
            <a:off x="649224" y="396826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A.国家间既有竞争，又有合作</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.科技发展日新月异，中国经济进入高速发展阶段</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.中国以更加开放的态度积极推动经济全球化向前发展</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.当今世界，国际竞争的实质是以经济和科技实力为基础的综合国力的较量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C_5_AS.4_1#a1b9bfc45?vopoq=1&amp;pid=e547de664&amp;color=0,0,0&amp;vtp=1&amp;bt=1&amp;bbb=1&amp;hb=1"/>
          <p:cNvSpPr/>
          <p:nvPr/>
        </p:nvSpPr>
        <p:spPr>
          <a:xfrm>
            <a:off x="649224" y="864000"/>
            <a:ext cx="10899648" cy="55037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本题考查当今世界的特征。我国新能源汽车出口量增长，</a:t>
            </a:r>
            <a:r>
              <a:rPr lang="en-US" altLang="zh-CN" sz="2400" b="0" i="0">
                <a:solidFill>
                  <a:srgbClr val="FF0000"/>
                </a:solidFill>
                <a:latin typeface="Times New Roman" pitchFamily="34" charset="0"/>
                <a:ea typeface="SimSun" pitchFamily="34" charset="-122"/>
                <a:cs typeface="Times New Roman" pitchFamily="34" charset="-120"/>
              </a:rPr>
              <a:t>并加速出海，</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说明了中国以更加开放的态度积极推动经济全球化向前发展</a:t>
            </a:r>
            <a:r>
              <a:rPr lang="en-US" altLang="zh-CN" sz="2400" b="0" i="0" dirty="0">
                <a:solidFill>
                  <a:srgbClr val="FF0000"/>
                </a:solidFill>
                <a:latin typeface="Times New Roman" pitchFamily="34" charset="0"/>
                <a:ea typeface="SimSun" pitchFamily="34" charset="-122"/>
                <a:cs typeface="Times New Roman" pitchFamily="34" charset="-120"/>
              </a:rPr>
              <a:t>，C正确；A、</a:t>
            </a:r>
            <a:r>
              <a:rPr lang="en-US" altLang="zh-CN" sz="2400" b="0" i="0">
                <a:solidFill>
                  <a:srgbClr val="FF0000"/>
                </a:solidFill>
                <a:latin typeface="Times New Roman" pitchFamily="34" charset="0"/>
                <a:ea typeface="SimSun" pitchFamily="34" charset="-122"/>
                <a:cs typeface="Times New Roman" pitchFamily="34" charset="-120"/>
              </a:rPr>
              <a:t>D与题</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意不符</a:t>
            </a:r>
            <a:r>
              <a:rPr lang="en-US" altLang="zh-CN" sz="2400" b="0" i="0" dirty="0">
                <a:solidFill>
                  <a:srgbClr val="FF0000"/>
                </a:solidFill>
                <a:latin typeface="Times New Roman" pitchFamily="34" charset="0"/>
                <a:ea typeface="SimSun" pitchFamily="34" charset="-122"/>
                <a:cs typeface="Times New Roman" pitchFamily="34" charset="-120"/>
              </a:rPr>
              <a:t>，排除；我国经济已由高速增长阶段转向高质量发展阶段，B错误。</a:t>
            </a:r>
            <a:endParaRPr lang="en-US" altLang="zh-CN" sz="2400" dirty="0"/>
          </a:p>
          <a:p>
            <a:pPr latinLnBrk="1">
              <a:lnSpc>
                <a:spcPts val="4400"/>
              </a:lnSpc>
            </a:pPr>
            <a:r>
              <a:rPr lang="en-US" altLang="zh-CN" sz="2400" b="1" i="0">
                <a:solidFill>
                  <a:srgbClr val="FF0000"/>
                </a:solidFill>
                <a:latin typeface="SimSun" panose="02010600030101010101" pitchFamily="2" charset="-122"/>
                <a:ea typeface="SimSun" pitchFamily="34" charset="-122"/>
                <a:cs typeface="Times New Roman" pitchFamily="34" charset="-120"/>
              </a:rPr>
              <a:t>    </a:t>
            </a:r>
            <a:r>
              <a:rPr lang="en-US" altLang="zh-CN" sz="2400" b="1" i="0">
                <a:solidFill>
                  <a:srgbClr val="FF0000"/>
                </a:solidFill>
                <a:latin typeface="Times New Roman" pitchFamily="34" charset="0"/>
                <a:ea typeface="SimSun" pitchFamily="34" charset="-122"/>
                <a:cs typeface="Times New Roman" pitchFamily="34" charset="-120"/>
              </a:rPr>
              <a:t>上分要点</a:t>
            </a:r>
            <a:r>
              <a:rPr lang="en-US" altLang="zh-CN" sz="2400" b="1" i="0">
                <a:solidFill>
                  <a:srgbClr val="FF0000"/>
                </a:solidFill>
                <a:latin typeface="SimSun" pitchFamily="34" charset="0"/>
                <a:ea typeface="SimSun" pitchFamily="34" charset="-122"/>
                <a:cs typeface="SimSun" pitchFamily="34" charset="-120"/>
              </a:rPr>
              <a:t> </a:t>
            </a:r>
            <a:r>
              <a:rPr lang="en-US" altLang="zh-CN" sz="2400" b="1" i="0" dirty="0">
                <a:solidFill>
                  <a:srgbClr val="FF0000"/>
                </a:solidFill>
                <a:latin typeface="Times New Roman" pitchFamily="34" charset="0"/>
                <a:ea typeface="SimSun" pitchFamily="34" charset="-122"/>
                <a:cs typeface="Times New Roman" pitchFamily="34" charset="-120"/>
              </a:rPr>
              <a:t>中国经济新形态</a:t>
            </a:r>
            <a:endParaRPr lang="en-US" altLang="zh-CN" sz="2400" dirty="0"/>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中国经济发展已由高速增长阶段转向高质量发展阶段</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高质量发展是全面建设社会主义现代化国家的首要任务。发展是党执政兴国的第</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一要务</a:t>
            </a:r>
            <a:r>
              <a:rPr lang="en-US" altLang="zh-CN" sz="2400" b="0" i="0" dirty="0">
                <a:solidFill>
                  <a:srgbClr val="FF0000"/>
                </a:solidFill>
                <a:latin typeface="Times New Roman" pitchFamily="34" charset="0"/>
                <a:ea typeface="SimSun" pitchFamily="34" charset="-122"/>
                <a:cs typeface="Times New Roman" pitchFamily="34" charset="-120"/>
              </a:rPr>
              <a:t>。没有坚实的物质技术基础，就不可能全面建成社会主义现代化强国</a:t>
            </a:r>
            <a:r>
              <a:rPr lang="en-US" altLang="zh-CN" sz="2400" b="0" i="0">
                <a:solidFill>
                  <a:srgbClr val="FF0000"/>
                </a:solidFill>
                <a:latin typeface="Times New Roman" pitchFamily="34" charset="0"/>
                <a:ea typeface="SimSun" pitchFamily="34" charset="-122"/>
                <a:cs typeface="Times New Roman" pitchFamily="34" charset="-120"/>
              </a:rPr>
              <a:t>。必</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须完整</a:t>
            </a:r>
            <a:r>
              <a:rPr lang="en-US" altLang="zh-CN" sz="2400" b="0" i="0" dirty="0">
                <a:solidFill>
                  <a:srgbClr val="FF0000"/>
                </a:solidFill>
                <a:latin typeface="Times New Roman" pitchFamily="34" charset="0"/>
                <a:ea typeface="SimSun" pitchFamily="34" charset="-122"/>
                <a:cs typeface="Times New Roman" pitchFamily="34" charset="-120"/>
              </a:rPr>
              <a:t>、准确、全面贯彻新发展理念，坚持社会主义市场经济改革方向</a:t>
            </a:r>
            <a:r>
              <a:rPr lang="en-US" altLang="zh-CN" sz="2400" b="0" i="0">
                <a:solidFill>
                  <a:srgbClr val="FF0000"/>
                </a:solidFill>
                <a:latin typeface="Times New Roman" pitchFamily="34" charset="0"/>
                <a:ea typeface="SimSun" pitchFamily="34" charset="-122"/>
                <a:cs typeface="Times New Roman" pitchFamily="34" charset="-120"/>
              </a:rPr>
              <a:t>，坚持高</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水平对外开放</a:t>
            </a:r>
            <a:r>
              <a:rPr lang="en-US" altLang="zh-CN" sz="2400" b="0" i="0" dirty="0">
                <a:solidFill>
                  <a:srgbClr val="FF0000"/>
                </a:solidFill>
                <a:latin typeface="Times New Roman" pitchFamily="34" charset="0"/>
                <a:ea typeface="SimSun" pitchFamily="34" charset="-122"/>
                <a:cs typeface="Times New Roman" pitchFamily="34" charset="-120"/>
              </a:rPr>
              <a:t>，加快构建以国内大循环为主体</a:t>
            </a:r>
            <a:r>
              <a:rPr lang="en-US" altLang="zh-CN" sz="2400" b="0" i="0">
                <a:solidFill>
                  <a:srgbClr val="FF0000"/>
                </a:solidFill>
                <a:latin typeface="Times New Roman" pitchFamily="34" charset="0"/>
                <a:ea typeface="SimSun" pitchFamily="34" charset="-122"/>
                <a:cs typeface="Times New Roman" pitchFamily="34" charset="-120"/>
              </a:rPr>
              <a:t>、国内国际双循环相互促进的新发</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展格局</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C_5_BD.5_1#026704040?vopoq=1&amp;pid=e547de664&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a:t>
            </a:r>
            <a:r>
              <a:rPr lang="en-US" altLang="zh-CN" sz="2400" b="0" i="0" dirty="0">
                <a:solidFill>
                  <a:srgbClr val="000000"/>
                </a:solidFill>
                <a:latin typeface="仿宋" pitchFamily="34" charset="0"/>
                <a:ea typeface="仿宋" pitchFamily="34" charset="-122"/>
                <a:cs typeface="仿宋" pitchFamily="34" charset="-120"/>
              </a:rPr>
              <a:t>[2024河北秦皇岛期末]</a:t>
            </a:r>
            <a:r>
              <a:rPr lang="en-US" altLang="zh-CN" sz="2400" b="0" i="0" dirty="0">
                <a:solidFill>
                  <a:srgbClr val="000000"/>
                </a:solidFill>
                <a:latin typeface="Times New Roman" pitchFamily="34" charset="0"/>
                <a:ea typeface="SimSun" pitchFamily="34" charset="-122"/>
                <a:cs typeface="Times New Roman" pitchFamily="34" charset="-120"/>
              </a:rPr>
              <a:t>九年级二班的小华同学在一个网站看到</a:t>
            </a:r>
            <a:r>
              <a:rPr lang="en-US" altLang="zh-CN" sz="2400" b="0" i="0">
                <a:solidFill>
                  <a:srgbClr val="000000"/>
                </a:solidFill>
                <a:latin typeface="Times New Roman" pitchFamily="34" charset="0"/>
                <a:ea typeface="SimSun" pitchFamily="34" charset="-122"/>
                <a:cs typeface="Times New Roman" pitchFamily="34" charset="-120"/>
              </a:rPr>
              <a:t>：如果一家巨型跨</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国银行资不抵债</a:t>
            </a:r>
            <a:r>
              <a:rPr lang="en-US" altLang="zh-CN" sz="2400" b="0" i="0" dirty="0">
                <a:solidFill>
                  <a:srgbClr val="000000"/>
                </a:solidFill>
                <a:latin typeface="Times New Roman" pitchFamily="34" charset="0"/>
                <a:ea typeface="SimSun" pitchFamily="34" charset="-122"/>
                <a:cs typeface="Times New Roman" pitchFamily="34" charset="-120"/>
              </a:rPr>
              <a:t>、发生倒闭事件，必将在国际金融市场造成连锁反应</a:t>
            </a:r>
            <a:r>
              <a:rPr lang="en-US" altLang="zh-CN" sz="2400" b="0" i="0">
                <a:solidFill>
                  <a:srgbClr val="000000"/>
                </a:solidFill>
                <a:latin typeface="Times New Roman" pitchFamily="34" charset="0"/>
                <a:ea typeface="SimSun" pitchFamily="34" charset="-122"/>
                <a:cs typeface="Times New Roman" pitchFamily="34" charset="-120"/>
              </a:rPr>
              <a:t>，引发巨大</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震荡</a:t>
            </a:r>
            <a:r>
              <a:rPr lang="en-US" altLang="zh-CN" sz="2400" b="0" i="0" dirty="0">
                <a:solidFill>
                  <a:srgbClr val="000000"/>
                </a:solidFill>
                <a:latin typeface="Times New Roman" pitchFamily="34" charset="0"/>
                <a:ea typeface="SimSun" pitchFamily="34" charset="-122"/>
                <a:cs typeface="Times New Roman" pitchFamily="34" charset="-120"/>
              </a:rPr>
              <a:t>，严重时会造成整个国际金融市场的崩溃</a:t>
            </a:r>
            <a:r>
              <a:rPr lang="en-US" altLang="zh-CN" sz="2400" b="0" i="0">
                <a:solidFill>
                  <a:srgbClr val="000000"/>
                </a:solidFill>
                <a:latin typeface="Times New Roman" pitchFamily="34" charset="0"/>
                <a:ea typeface="SimSun" pitchFamily="34" charset="-122"/>
                <a:cs typeface="Times New Roman" pitchFamily="34" charset="-120"/>
              </a:rPr>
              <a:t>。下列他的感想与材料反映现象一</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致的是(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6_1#026704040.bracket?vopoq=1&amp;pid=e547de664&amp;color=0,0,0&amp;vpa=2&amp;vtp=1"/>
          <p:cNvSpPr/>
          <p:nvPr/>
        </p:nvSpPr>
        <p:spPr>
          <a:xfrm>
            <a:off x="1808892" y="25289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5_BD.7_1#026704040.choices?vopoq=1&amp;pid=e547de664&amp;color=0,0,0&amp;vtp=1&amp;bbb=1"/>
          <p:cNvSpPr/>
          <p:nvPr/>
        </p:nvSpPr>
        <p:spPr>
          <a:xfrm>
            <a:off x="649224" y="3065290"/>
            <a:ext cx="10899648" cy="1033399"/>
          </a:xfrm>
          <a:prstGeom prst="rect">
            <a:avLst/>
          </a:prstGeom>
          <a:noFill/>
          <a:ln/>
        </p:spPr>
        <p:txBody>
          <a:bodyPr wrap="none" lIns="0" tIns="0" rIns="0" bIns="0" rtlCol="0" anchor="t"/>
          <a:lstStyle/>
          <a:p>
            <a:pPr latinLnBrk="1">
              <a:lnSpc>
                <a:spcPts val="4400"/>
              </a:lnSpc>
              <a:tabLst>
                <a:tab pos="5555956"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.世界的变化与我们的生活息息相关</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.经济全球化使风险跨国界传递</a:t>
            </a:r>
            <a:endParaRPr lang="en-US" altLang="zh-CN" sz="2400" dirty="0"/>
          </a:p>
          <a:p>
            <a:pPr latinLnBrk="1">
              <a:lnSpc>
                <a:spcPts val="4200"/>
              </a:lnSpc>
              <a:tabLst>
                <a:tab pos="5555956" algn="l"/>
              </a:tabLst>
            </a:pPr>
            <a:r>
              <a:rPr lang="en-US" altLang="zh-CN" sz="2400" b="0" i="0">
                <a:solidFill>
                  <a:srgbClr val="000000"/>
                </a:solidFill>
                <a:latin typeface="Times New Roman" pitchFamily="34" charset="0"/>
                <a:ea typeface="SimSun" pitchFamily="34" charset="-122"/>
                <a:cs typeface="Times New Roman" pitchFamily="34" charset="-120"/>
              </a:rPr>
              <a:t>C.经济全球化促进资本在全球流动</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.经济全球化需要我们主动参与竞争</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C_5_AS.8_1#026704040?vopoq=1&amp;pid=e547de664&amp;color=0,0,0&amp;vtp=1&amp;bt=1&amp;bbb=1&amp;hb=1"/>
          <p:cNvSpPr/>
          <p:nvPr/>
        </p:nvSpPr>
        <p:spPr>
          <a:xfrm>
            <a:off x="649224" y="864000"/>
            <a:ext cx="10899648" cy="5141849"/>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本题考查经济全球化的影响。巨型跨国银行资不抵债、</a:t>
            </a:r>
            <a:r>
              <a:rPr lang="en-US" altLang="zh-CN" sz="2400" b="0" i="0">
                <a:solidFill>
                  <a:srgbClr val="FF0000"/>
                </a:solidFill>
                <a:latin typeface="Times New Roman" pitchFamily="34" charset="0"/>
                <a:ea typeface="SimSun" pitchFamily="34" charset="-122"/>
                <a:cs typeface="Times New Roman" pitchFamily="34" charset="-120"/>
              </a:rPr>
              <a:t>发生倒闭事件，</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在国际金融市场会造成连锁反应</a:t>
            </a:r>
            <a:r>
              <a:rPr lang="en-US" altLang="zh-CN" sz="2400" b="0" i="0" dirty="0">
                <a:solidFill>
                  <a:srgbClr val="FF0000"/>
                </a:solidFill>
                <a:latin typeface="Times New Roman" pitchFamily="34" charset="0"/>
                <a:ea typeface="SimSun" pitchFamily="34" charset="-122"/>
                <a:cs typeface="Times New Roman" pitchFamily="34" charset="-120"/>
              </a:rPr>
              <a:t>，引发巨大震荡</a:t>
            </a:r>
            <a:r>
              <a:rPr lang="en-US" altLang="zh-CN" sz="2400" b="0" i="0">
                <a:solidFill>
                  <a:srgbClr val="FF0000"/>
                </a:solidFill>
                <a:latin typeface="Times New Roman" pitchFamily="34" charset="0"/>
                <a:ea typeface="SimSun" pitchFamily="34" charset="-122"/>
                <a:cs typeface="Times New Roman" pitchFamily="34" charset="-120"/>
              </a:rPr>
              <a:t>，体现了经济全球化会使风险跨</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国界传递</a:t>
            </a:r>
            <a:r>
              <a:rPr lang="en-US" altLang="zh-CN" sz="2400" b="0" i="0" dirty="0">
                <a:solidFill>
                  <a:srgbClr val="FF0000"/>
                </a:solidFill>
                <a:latin typeface="Times New Roman" pitchFamily="34" charset="0"/>
                <a:ea typeface="SimSun" pitchFamily="34" charset="-122"/>
                <a:cs typeface="Times New Roman" pitchFamily="34" charset="-120"/>
              </a:rPr>
              <a:t>，B正确；A、C、D不符合题意，排除。</a:t>
            </a:r>
            <a:endParaRPr lang="en-US" altLang="zh-CN" sz="2400" dirty="0"/>
          </a:p>
          <a:p>
            <a:pPr latinLnBrk="1">
              <a:lnSpc>
                <a:spcPts val="4100"/>
              </a:lnSpc>
            </a:pPr>
            <a:r>
              <a:rPr lang="en-US" altLang="zh-CN" sz="2400" b="1" i="0">
                <a:solidFill>
                  <a:srgbClr val="FF0000"/>
                </a:solidFill>
                <a:latin typeface="SimSun" panose="02010600030101010101" pitchFamily="2" charset="-122"/>
                <a:ea typeface="SimSun" pitchFamily="34" charset="-122"/>
                <a:cs typeface="Times New Roman" pitchFamily="34" charset="-120"/>
              </a:rPr>
              <a:t>    </a:t>
            </a:r>
            <a:r>
              <a:rPr lang="en-US" altLang="zh-CN" sz="2400" b="1" i="0">
                <a:solidFill>
                  <a:srgbClr val="FF0000"/>
                </a:solidFill>
                <a:latin typeface="Times New Roman" pitchFamily="34" charset="0"/>
                <a:ea typeface="SimSun" pitchFamily="34" charset="-122"/>
                <a:cs typeface="Times New Roman" pitchFamily="34" charset="-120"/>
              </a:rPr>
              <a:t>上分拓展</a:t>
            </a:r>
            <a:r>
              <a:rPr lang="en-US" altLang="zh-CN" sz="2400" b="1" i="0">
                <a:solidFill>
                  <a:srgbClr val="FF0000"/>
                </a:solidFill>
                <a:latin typeface="SimSun" pitchFamily="34" charset="0"/>
                <a:ea typeface="SimSun" pitchFamily="34" charset="-122"/>
                <a:cs typeface="SimSun" pitchFamily="34" charset="-120"/>
              </a:rPr>
              <a:t> </a:t>
            </a:r>
            <a:r>
              <a:rPr lang="en-US" altLang="zh-CN" sz="2400" b="1" i="0" dirty="0">
                <a:solidFill>
                  <a:srgbClr val="FF0000"/>
                </a:solidFill>
                <a:latin typeface="Times New Roman" pitchFamily="34" charset="0"/>
                <a:ea typeface="SimSun" pitchFamily="34" charset="-122"/>
                <a:cs typeface="Times New Roman" pitchFamily="34" charset="-120"/>
              </a:rPr>
              <a:t>经济危机</a:t>
            </a:r>
            <a:endParaRPr lang="en-US" altLang="zh-CN" sz="2400" dirty="0"/>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经济危机是资本主义经济发展过程中周期性爆发的生产相对过剩的危机，也是经</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济周期中的决定性阶段</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经济危机的原因可能是</a:t>
            </a:r>
            <a:r>
              <a:rPr lang="en-US" altLang="zh-CN" sz="2400" b="0" i="0" dirty="0">
                <a:solidFill>
                  <a:srgbClr val="FF0000"/>
                </a:solidFill>
                <a:latin typeface="Times New Roman" pitchFamily="34" charset="0"/>
                <a:ea typeface="SimSun" pitchFamily="34" charset="-122"/>
                <a:cs typeface="Times New Roman" pitchFamily="34" charset="-120"/>
              </a:rPr>
              <a:t>：（1）经济政策错误；（2）原材料紧张</a:t>
            </a:r>
            <a:r>
              <a:rPr lang="en-US" altLang="zh-CN" sz="2400" b="0" i="0">
                <a:solidFill>
                  <a:srgbClr val="FF0000"/>
                </a:solidFill>
                <a:latin typeface="Times New Roman" pitchFamily="34" charset="0"/>
                <a:ea typeface="SimSun" pitchFamily="34" charset="-122"/>
                <a:cs typeface="Times New Roman" pitchFamily="34" charset="-120"/>
              </a:rPr>
              <a:t>，尤其是原油危</a:t>
            </a:r>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机</a:t>
            </a:r>
            <a:r>
              <a:rPr lang="en-US" altLang="zh-CN" sz="2400" b="0" i="0" dirty="0">
                <a:solidFill>
                  <a:srgbClr val="FF0000"/>
                </a:solidFill>
                <a:latin typeface="Times New Roman" pitchFamily="34" charset="0"/>
                <a:ea typeface="SimSun" pitchFamily="34" charset="-122"/>
                <a:cs typeface="Times New Roman" pitchFamily="34" charset="-120"/>
              </a:rPr>
              <a:t>；（3）自然灾害；（4）全球化的后果；（5）金融政策错误。</a:t>
            </a:r>
            <a:endParaRPr lang="en-US" altLang="zh-CN" sz="2400" dirty="0"/>
          </a:p>
          <a:p>
            <a:pPr latinLnBrk="1">
              <a:lnSpc>
                <a:spcPts val="4100"/>
              </a:lnSpc>
            </a:pPr>
            <a:r>
              <a:rPr lang="en-US" altLang="zh-CN" sz="2400" b="0" i="0">
                <a:solidFill>
                  <a:srgbClr val="FF0000"/>
                </a:solidFill>
                <a:latin typeface="Times New Roman" pitchFamily="34" charset="0"/>
                <a:ea typeface="SimSun" pitchFamily="34" charset="-122"/>
                <a:cs typeface="Times New Roman" pitchFamily="34" charset="-120"/>
              </a:rPr>
              <a:t>经济危机的后果可能是</a:t>
            </a:r>
            <a:r>
              <a:rPr lang="en-US" altLang="zh-CN" sz="2400" b="0" i="0" dirty="0">
                <a:solidFill>
                  <a:srgbClr val="FF0000"/>
                </a:solidFill>
                <a:latin typeface="Times New Roman" pitchFamily="34" charset="0"/>
                <a:ea typeface="SimSun" pitchFamily="34" charset="-122"/>
                <a:cs typeface="Times New Roman" pitchFamily="34" charset="-120"/>
              </a:rPr>
              <a:t>：（1）社会动乱；（2）国民经济调节和经济恢复；（</a:t>
            </a:r>
            <a:r>
              <a:rPr lang="en-US" altLang="zh-CN" sz="2400" b="0" i="0">
                <a:solidFill>
                  <a:srgbClr val="FF0000"/>
                </a:solidFill>
                <a:latin typeface="Times New Roman" pitchFamily="34" charset="0"/>
                <a:ea typeface="SimSun" pitchFamily="34" charset="-122"/>
                <a:cs typeface="Times New Roman" pitchFamily="34" charset="-120"/>
              </a:rPr>
              <a:t>3）</a:t>
            </a:r>
          </a:p>
          <a:p>
            <a:pPr latinLnBrk="1">
              <a:lnSpc>
                <a:spcPts val="4000"/>
              </a:lnSpc>
            </a:pPr>
            <a:r>
              <a:rPr lang="en-US" altLang="zh-CN" sz="2400" b="0" i="0">
                <a:solidFill>
                  <a:srgbClr val="FF0000"/>
                </a:solidFill>
                <a:latin typeface="Times New Roman" pitchFamily="34" charset="0"/>
                <a:ea typeface="SimSun" pitchFamily="34" charset="-122"/>
                <a:cs typeface="Times New Roman" pitchFamily="34" charset="-120"/>
              </a:rPr>
              <a:t>政变</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1934</Words>
  <Application>Microsoft Office PowerPoint</Application>
  <PresentationFormat>宽屏</PresentationFormat>
  <Paragraphs>328</Paragraphs>
  <Slides>41</Slides>
  <Notes>41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41</vt:i4>
      </vt:variant>
    </vt:vector>
  </HeadingPairs>
  <TitlesOfParts>
    <vt:vector size="49" baseType="lpstr">
      <vt:lpstr>仿宋</vt:lpstr>
      <vt:lpstr>SimHei</vt:lpstr>
      <vt:lpstr>KaiTi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2024-09-05T03:04:41Z</dcterms:created>
  <dcterms:modified xsi:type="dcterms:W3CDTF">2024-09-05T03:06:08Z</dcterms:modified>
  <cp:category/>
  <cp:contentStatus/>
</cp:coreProperties>
</file>